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60"/>
  </p:notesMasterIdLst>
  <p:sldIdLst>
    <p:sldId id="256" r:id="rId6"/>
    <p:sldId id="262" r:id="rId7"/>
    <p:sldId id="326" r:id="rId8"/>
    <p:sldId id="297" r:id="rId9"/>
    <p:sldId id="265" r:id="rId10"/>
    <p:sldId id="263" r:id="rId11"/>
    <p:sldId id="328" r:id="rId12"/>
    <p:sldId id="314" r:id="rId13"/>
    <p:sldId id="268" r:id="rId14"/>
    <p:sldId id="269" r:id="rId15"/>
    <p:sldId id="270" r:id="rId16"/>
    <p:sldId id="307" r:id="rId17"/>
    <p:sldId id="308" r:id="rId18"/>
    <p:sldId id="271" r:id="rId19"/>
    <p:sldId id="289" r:id="rId20"/>
    <p:sldId id="294" r:id="rId21"/>
    <p:sldId id="285" r:id="rId22"/>
    <p:sldId id="267" r:id="rId23"/>
    <p:sldId id="293" r:id="rId24"/>
    <p:sldId id="329" r:id="rId25"/>
    <p:sldId id="330" r:id="rId26"/>
    <p:sldId id="331" r:id="rId27"/>
    <p:sldId id="332" r:id="rId28"/>
    <p:sldId id="333" r:id="rId29"/>
    <p:sldId id="315" r:id="rId30"/>
    <p:sldId id="284" r:id="rId31"/>
    <p:sldId id="288" r:id="rId32"/>
    <p:sldId id="272" r:id="rId33"/>
    <p:sldId id="313" r:id="rId34"/>
    <p:sldId id="316" r:id="rId35"/>
    <p:sldId id="273" r:id="rId36"/>
    <p:sldId id="274" r:id="rId37"/>
    <p:sldId id="275" r:id="rId38"/>
    <p:sldId id="276" r:id="rId39"/>
    <p:sldId id="277" r:id="rId40"/>
    <p:sldId id="278" r:id="rId41"/>
    <p:sldId id="318" r:id="rId42"/>
    <p:sldId id="327" r:id="rId43"/>
    <p:sldId id="334" r:id="rId44"/>
    <p:sldId id="325" r:id="rId45"/>
    <p:sldId id="320" r:id="rId46"/>
    <p:sldId id="321" r:id="rId47"/>
    <p:sldId id="322" r:id="rId48"/>
    <p:sldId id="323" r:id="rId49"/>
    <p:sldId id="302" r:id="rId50"/>
    <p:sldId id="32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B5A7A-B70F-49E5-B2E5-D8BB14E1102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07A6F-3D43-4FEE-8DB8-DA301D31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29B0-9031-42BB-AD05-036BF3F9DD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29B0-9031-42BB-AD05-036BF3F9DD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Delivery times are calculated using the time the order was taken and the time the order was delivered. </a:t>
            </a:r>
            <a:endParaRPr lang="en-US"/>
          </a:p>
          <a:p>
            <a:r>
              <a:rPr lang="en-US"/>
              <a:t>Product Quality meter – the time passed from driver</a:t>
            </a:r>
            <a:r>
              <a:rPr lang="en-US" baseline="0"/>
              <a:t>’s Out of the door time till delivery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29B0-9031-42BB-AD05-036BF3F9DD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Delivery times are calculated using the time the order was taken and the time the order was delivered. </a:t>
            </a:r>
            <a:endParaRPr lang="en-US"/>
          </a:p>
          <a:p>
            <a:r>
              <a:rPr lang="en-US"/>
              <a:t>Product Quality meter – the time passed from driver</a:t>
            </a:r>
            <a:r>
              <a:rPr lang="en-US" baseline="0"/>
              <a:t>’s Out of the door time till delivery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29B0-9031-42BB-AD05-036BF3F9DD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29B0-9031-42BB-AD05-036BF3F9D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1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Filtering the deliveries according to the payment amount</a:t>
            </a:r>
            <a:r>
              <a: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is a great marketing tool which helps to easily spot the soft and strong areas in the trade zone in terms of payment.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Filtering</a:t>
            </a:r>
            <a:r>
              <a: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deliveries according to their at the door time</a:t>
            </a:r>
            <a:r>
              <a: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t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is useful for pulling out problematic areas, as well as enabling the management to identify where changes in trade zones may be needed.</a:t>
            </a: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29B0-9031-42BB-AD05-036BF3F9DD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29B0-9031-42BB-AD05-036BF3F9D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32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660B-A259-4148-A285-BABD4D41AB0A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9BF2-B267-4B74-A7B9-94CEB356EF04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4FD-F514-4DE3-88D8-46F0B8821AD1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4970-034B-4E2D-AC99-3528B9C13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26959-B793-4EC2-908E-A4335B015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631A9-A7DE-40E9-BB3F-789ED521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29E3-C93F-4F83-BCBE-2EECE230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F723-689D-48BF-93D7-1C608E84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7358-330D-4D92-ABBF-39A9311C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9F4FC-1F35-4BBF-9CEC-EC0247360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18265-BA08-445E-B9B0-4DD14AC6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AF4AD-7B3F-47EE-AA6E-28EA764E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EF2C3-0B78-437E-8AC1-7933CB5B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F185-BF26-4AB2-953D-A1908BF1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B5BC1-F846-409D-AB96-8D72B2C7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D7732-8EF0-43AC-8F45-7E2E9045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9888C-A08C-40A1-A278-F3FA362A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2BB6B-E5D1-46E5-BD3F-298F5CDF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EA9F-7EDA-4C92-A112-DCDBA73B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477-890C-4251-BE16-81940A073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0C391-C16E-46BC-8B15-1325B8E67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CB563-93F8-4374-A029-2303F105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6A734-7C4D-4133-9446-FCAE15A7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2C58A-F368-45C4-944A-C8EF2E6F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3114-C59A-49FA-89AC-E09BF7B7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F0A0F-0E95-4275-AE99-41F675ACD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ED995-B041-45B2-8524-4C068AFFD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CCEBC-6052-4A79-A98C-A0A28123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1EB29-2865-4697-8D44-D013B97A1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2B323-1758-49C5-AF36-13FEBCBE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94696-5059-4C72-8199-98165E99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EB5D1-9FD7-4AA2-A5F2-45F6CAAF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FD83-4FB4-45F4-B94E-3BD59AE2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27159-902B-46E0-8058-79AA057A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BE069-91FC-49D3-A159-0FFA1CD4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58DE7-FA2D-4175-B0FC-5A91B9CD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4BBED-91CB-43E1-8E4C-DBF6071C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33B03-4C6B-41C0-A6EF-425230D7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8DF1D-57E4-478A-B533-1CABF8E6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1465-C401-436C-B69C-798A8C19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D1A6-5796-47DB-B8ED-1616822D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B6764-7E2A-4851-90BD-D9A81B66C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D71B3-1138-484B-8D70-2A81EBC3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7E469-ABF9-4291-B09B-E26D5E63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26645-006E-4EB5-96A6-A46A4E55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9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D7CD-1719-4E3F-90F7-391D08CC0986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D50C-D56E-46D4-88C9-BA7F6619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20DEE-A91B-435F-9FBB-AFC55CB4F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5BBC0-ED06-454C-8DAB-185A48BF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A9CD3-644D-43F2-A484-3BC48909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D8796-6658-4FE8-9B2E-B3052B63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C3A16-1377-465D-B432-5EB1C0B9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6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52A6-3DC3-4145-B9C6-48C1D3FB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F555A-E4B4-43E5-8B71-05CBD6B16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CF82-8CCA-4D9C-BB06-8F629CDD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9B922-17C8-436A-A85A-F1F404B1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913A-34C3-48E2-81A4-8513191E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8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D8D65-B4D1-42D0-A271-9B39D0A4A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6B2F3-097D-403F-A167-1EAB3FA1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53C6-3E53-41BE-A6E2-493A707A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EA2B-D643-46D9-B979-BBFEFB3C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23B9E-C4B6-405A-A39E-C7BD1F35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0EB7-44C1-4F32-A38F-56AB04DC26FD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0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BBD1-83EB-49A3-88E5-E0E8FDEB2085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7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D516-94E3-44F0-A99A-89B18F626B6E}" type="datetime1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1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2236-4803-4342-A689-45822D04688E}" type="datetime1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F07-955B-485C-9AF1-BCE6936F5D75}" type="datetime1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940-127F-430F-9950-0FEB6C7EBC06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6E34-78F3-43CA-8D4C-F17354528523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4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8CC7-4CF5-4DE0-BE2B-E71EF2AEE302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FF72-6E3E-4237-98E3-4B758DC2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81A20-3484-4BBA-8C57-2E3E7476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B221B-C8F6-476C-B3F8-6B39322D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DDD3B-FF7F-4C4D-BE06-1C9832DB0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1FFC-D87B-499C-AC5B-088D3F7E872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4F508-4A1E-40C1-8B78-ED1E383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AA6C-ACB6-4A97-B6F6-15B9752C2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4B471-1A54-4EA7-88FA-FDCF798D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716" y="1563672"/>
            <a:ext cx="10688567" cy="17235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</a:rPr>
              <a:t>Dashboards Reporting System</a:t>
            </a:r>
          </a:p>
          <a:p>
            <a:pPr algn="ctr"/>
            <a:r>
              <a:rPr lang="en-US" sz="4000" b="1">
                <a:solidFill>
                  <a:srgbClr val="002060"/>
                </a:solidFill>
              </a:rPr>
              <a:t> User Manual </a:t>
            </a:r>
            <a:endParaRPr lang="he-IL" sz="40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023" y="4008841"/>
            <a:ext cx="1266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</a:rPr>
              <a:t>The Dashboard System </a:t>
            </a:r>
            <a:r>
              <a:rPr lang="en-US" sz="1600">
                <a:solidFill>
                  <a:srgbClr val="002060"/>
                </a:solidFill>
              </a:rPr>
              <a:t>monitors every single part of the operation and provides the management with many sophisticated reports </a:t>
            </a:r>
          </a:p>
          <a:p>
            <a:r>
              <a:rPr lang="en-US" sz="1600">
                <a:solidFill>
                  <a:srgbClr val="002060"/>
                </a:solidFill>
              </a:rPr>
              <a:t>which include critical data and statistics as well as pointing out specific bottlenecks in operation, productivity and customer service.</a:t>
            </a:r>
          </a:p>
          <a:p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0F941-DFF8-483A-856B-6A84CD15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B8E6949-0611-4374-868D-B0B955DB7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7BEBF8-F5C2-46AD-8D85-97586F50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7" y="1925399"/>
            <a:ext cx="11229975" cy="37479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993D-A48F-4B7B-BAA2-C257ABA9DC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1147" y="5771575"/>
            <a:ext cx="51393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/>
              <a:t>Main operational bottle neck during that hour, </a:t>
            </a:r>
          </a:p>
          <a:p>
            <a:r>
              <a:rPr lang="en-US" sz="1600"/>
              <a:t>this is the bottom line for the manager to act upon </a:t>
            </a:r>
            <a:endParaRPr lang="he-IL" sz="1600"/>
          </a:p>
        </p:txBody>
      </p:sp>
      <p:sp>
        <p:nvSpPr>
          <p:cNvPr id="16" name="TextBox 15"/>
          <p:cNvSpPr txBox="1"/>
          <p:nvPr/>
        </p:nvSpPr>
        <p:spPr>
          <a:xfrm>
            <a:off x="7250119" y="5765717"/>
            <a:ext cx="49993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/>
              <a:t>This is the data the “main bottle neck” is based on</a:t>
            </a:r>
          </a:p>
        </p:txBody>
      </p:sp>
      <p:sp>
        <p:nvSpPr>
          <p:cNvPr id="3" name="Oval 2"/>
          <p:cNvSpPr/>
          <p:nvPr/>
        </p:nvSpPr>
        <p:spPr>
          <a:xfrm>
            <a:off x="6265504" y="3651751"/>
            <a:ext cx="1818588" cy="2622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91785" y="3670801"/>
            <a:ext cx="1818588" cy="2015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04970" y="6084189"/>
            <a:ext cx="227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(Examples on the next slide)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3D1EF9-8B12-4D27-8EBE-CEDD07909B43}"/>
              </a:ext>
            </a:extLst>
          </p:cNvPr>
          <p:cNvSpPr txBox="1"/>
          <p:nvPr/>
        </p:nvSpPr>
        <p:spPr>
          <a:xfrm>
            <a:off x="4154443" y="724594"/>
            <a:ext cx="388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bottom section (main bottlenecks):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B2C4DE-BF24-4B9E-92B4-3C010D2CF99F}"/>
              </a:ext>
            </a:extLst>
          </p:cNvPr>
          <p:cNvSpPr txBox="1"/>
          <p:nvPr/>
        </p:nvSpPr>
        <p:spPr>
          <a:xfrm>
            <a:off x="472796" y="1469350"/>
            <a:ext cx="1158541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/>
              <a:t>Clicking any column title will sort the table according to that column, a second click will sort the other way round (ascending, descending)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7C78DA81-2A07-4253-AE82-2B9260C23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EA3084-B24E-47D4-9B6E-F9A9D6F447E0}"/>
              </a:ext>
            </a:extLst>
          </p:cNvPr>
          <p:cNvSpPr/>
          <p:nvPr/>
        </p:nvSpPr>
        <p:spPr>
          <a:xfrm>
            <a:off x="2987008" y="114893"/>
            <a:ext cx="62179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Dashboard &amp; Alert KPI’s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BD2CE19-0D5A-490F-93D2-B82AB4FFD48E}"/>
              </a:ext>
            </a:extLst>
          </p:cNvPr>
          <p:cNvCxnSpPr>
            <a:stCxn id="15" idx="0"/>
            <a:endCxn id="3" idx="2"/>
          </p:cNvCxnSpPr>
          <p:nvPr/>
        </p:nvCxnSpPr>
        <p:spPr>
          <a:xfrm rot="5400000" flipH="1" flipV="1">
            <a:off x="3698806" y="3204878"/>
            <a:ext cx="1988701" cy="314469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7DE2A48-685D-4705-BD72-A95681401A21}"/>
              </a:ext>
            </a:extLst>
          </p:cNvPr>
          <p:cNvCxnSpPr>
            <a:stCxn id="16" idx="0"/>
          </p:cNvCxnSpPr>
          <p:nvPr/>
        </p:nvCxnSpPr>
        <p:spPr>
          <a:xfrm rot="16200000" flipV="1">
            <a:off x="8600247" y="4616170"/>
            <a:ext cx="1893326" cy="40576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E986C8-E8FC-4B12-BADD-415D7AD67DCC}"/>
              </a:ext>
            </a:extLst>
          </p:cNvPr>
          <p:cNvSpPr/>
          <p:nvPr/>
        </p:nvSpPr>
        <p:spPr>
          <a:xfrm>
            <a:off x="742950" y="3085194"/>
            <a:ext cx="559271" cy="2086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0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62080"/>
            <a:ext cx="2743200" cy="365125"/>
          </a:xfrm>
        </p:spPr>
        <p:txBody>
          <a:bodyPr/>
          <a:lstStyle/>
          <a:p>
            <a:fld id="{9953993D-A48F-4B7B-BAA2-C257ABA9DC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1757" y="105415"/>
            <a:ext cx="476848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Main bottlenecks and KPI’s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73968"/>
              </p:ext>
            </p:extLst>
          </p:nvPr>
        </p:nvGraphicFramePr>
        <p:xfrm>
          <a:off x="293802" y="1529770"/>
          <a:ext cx="11604396" cy="4638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68132">
                  <a:extLst>
                    <a:ext uri="{9D8B030D-6E8A-4147-A177-3AD203B41FA5}">
                      <a16:colId xmlns:a16="http://schemas.microsoft.com/office/drawing/2014/main" val="2515338669"/>
                    </a:ext>
                  </a:extLst>
                </a:gridCol>
                <a:gridCol w="3692166">
                  <a:extLst>
                    <a:ext uri="{9D8B030D-6E8A-4147-A177-3AD203B41FA5}">
                      <a16:colId xmlns:a16="http://schemas.microsoft.com/office/drawing/2014/main" val="3536405215"/>
                    </a:ext>
                  </a:extLst>
                </a:gridCol>
                <a:gridCol w="4044098">
                  <a:extLst>
                    <a:ext uri="{9D8B030D-6E8A-4147-A177-3AD203B41FA5}">
                      <a16:colId xmlns:a16="http://schemas.microsoft.com/office/drawing/2014/main" val="918795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Main Bottle Neck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Main KPI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Explanation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Production activity is too slow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Production time: 6.5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Production time: time since order was displayed on the screen until bumped – the time was above the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17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Cut/Dispatch activity is too slow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Out of oven time: 7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Out of oven time: time since order came out of the oven until being dispatched – the time was above the standard (should range between 2 - 5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52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Insert to oven not according to </a:t>
                      </a:r>
                      <a:r>
                        <a:rPr lang="en-US" sz="1600" err="1"/>
                        <a:t>Algo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Problematic orders “…”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When orders that are recommended by the system to “hold” are inserted to the oven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40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Too many drivers 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Drivers productivity: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The driver’s productivity is lower than it should be by standard (should range between 2 – 3 per hour)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8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More drivers needed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Hold time: 8 mins, # of drivers: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The avg. time orders were on “hold” due to no available drivers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64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More cooks are needed 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Time to Make table: 14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The avg. time orders were pending in the background before being displayed on the KDS – the time was above the standard (up to 7 min)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6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Drivers productivity is too low 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Drivers productivity: 1.5, # of drivers: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The driver’s productivity is lower than it should be by standard (should range between 2 – 3 per hour)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841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0B2AFE-66B0-4941-A27C-A99D63888DC8}"/>
              </a:ext>
            </a:extLst>
          </p:cNvPr>
          <p:cNvSpPr txBox="1"/>
          <p:nvPr/>
        </p:nvSpPr>
        <p:spPr>
          <a:xfrm>
            <a:off x="4091231" y="1123334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KPI examples: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27A2D-C111-42A7-9C40-0BAD16E808B1}"/>
              </a:ext>
            </a:extLst>
          </p:cNvPr>
          <p:cNvSpPr txBox="1"/>
          <p:nvPr/>
        </p:nvSpPr>
        <p:spPr>
          <a:xfrm>
            <a:off x="203132" y="1123334"/>
            <a:ext cx="282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b="0"/>
              <a:t>Full list of bottleneck types: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DA1E576-183F-41AD-9343-777365D4A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F9A4A5-BE1B-442E-B184-7349764B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909753"/>
            <a:ext cx="11849100" cy="27344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978F83-B3E5-4AB1-9BB2-C0D67D8706AB}"/>
              </a:ext>
            </a:extLst>
          </p:cNvPr>
          <p:cNvSpPr/>
          <p:nvPr/>
        </p:nvSpPr>
        <p:spPr>
          <a:xfrm>
            <a:off x="3110567" y="168456"/>
            <a:ext cx="59708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Store Periodic Productivity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9FA6D-E964-4F91-A4F6-E282651285C8}"/>
              </a:ext>
            </a:extLst>
          </p:cNvPr>
          <p:cNvSpPr/>
          <p:nvPr/>
        </p:nvSpPr>
        <p:spPr>
          <a:xfrm>
            <a:off x="1663856" y="980292"/>
            <a:ext cx="886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Summarizes total deliveries, driver’s hours and driver’s productivity for the selected period, </a:t>
            </a:r>
          </a:p>
          <a:p>
            <a:pPr algn="ctr"/>
            <a:r>
              <a:rPr lang="en-US"/>
              <a:t>The report indicates </a:t>
            </a:r>
            <a:r>
              <a:rPr lang="en-US" b="1"/>
              <a:t>whether the driver’s productivity was acceptable </a:t>
            </a:r>
            <a:r>
              <a:rPr lang="en-US"/>
              <a:t>for the chosen period.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339C4-D991-4879-AAF7-AF1BACE28D78}"/>
              </a:ext>
            </a:extLst>
          </p:cNvPr>
          <p:cNvSpPr txBox="1"/>
          <p:nvPr/>
        </p:nvSpPr>
        <p:spPr>
          <a:xfrm>
            <a:off x="212847" y="5550012"/>
            <a:ext cx="588315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This is calculated by: total deliveries divided by total driver’s hours</a:t>
            </a:r>
          </a:p>
          <a:p>
            <a:r>
              <a:rPr lang="en-US" sz="1600"/>
              <a:t>The standard productivity should range between </a:t>
            </a:r>
            <a:r>
              <a:rPr lang="en-US" sz="1600" b="1"/>
              <a:t>2 - 3 per hour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E59D8B-1933-4EC6-864D-1C186F0787FE}"/>
              </a:ext>
            </a:extLst>
          </p:cNvPr>
          <p:cNvSpPr/>
          <p:nvPr/>
        </p:nvSpPr>
        <p:spPr>
          <a:xfrm>
            <a:off x="6181725" y="3413819"/>
            <a:ext cx="1290588" cy="262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6FF0B8F-95AE-4F4C-8B5A-8E8340395F35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6042558" y="4070585"/>
            <a:ext cx="2200432" cy="141256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63ACB7-CBB3-4B3D-8681-C09D8E53E8C4}"/>
              </a:ext>
            </a:extLst>
          </p:cNvPr>
          <p:cNvSpPr txBox="1"/>
          <p:nvPr/>
        </p:nvSpPr>
        <p:spPr>
          <a:xfrm>
            <a:off x="7849055" y="5615472"/>
            <a:ext cx="399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The total amount of hours all the drivers worked </a:t>
            </a:r>
          </a:p>
          <a:p>
            <a:r>
              <a:rPr lang="en-US" sz="1400"/>
              <a:t>(according to assignments to vehicles on Dispatch)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87F799D-B7F2-479C-8B7F-8F80604B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8CD198B-C00A-4E86-A749-4F6518FF4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99D13B-57D3-4BDF-8A8E-C9B1FCF559D1}"/>
              </a:ext>
            </a:extLst>
          </p:cNvPr>
          <p:cNvSpPr/>
          <p:nvPr/>
        </p:nvSpPr>
        <p:spPr>
          <a:xfrm>
            <a:off x="485775" y="3709159"/>
            <a:ext cx="790575" cy="10677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4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9AC239-2C43-40D9-938E-4FB57E159501}"/>
              </a:ext>
            </a:extLst>
          </p:cNvPr>
          <p:cNvSpPr/>
          <p:nvPr/>
        </p:nvSpPr>
        <p:spPr>
          <a:xfrm>
            <a:off x="3229093" y="216704"/>
            <a:ext cx="57338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Store Hourly Productivity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EB47BB-578F-4664-B244-5F394FDC81B7}"/>
              </a:ext>
            </a:extLst>
          </p:cNvPr>
          <p:cNvSpPr/>
          <p:nvPr/>
        </p:nvSpPr>
        <p:spPr>
          <a:xfrm>
            <a:off x="1149934" y="900821"/>
            <a:ext cx="9892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Summarizes for each hour of the day: total deliveries, total amount of driver’s and driver’s productivity. </a:t>
            </a:r>
          </a:p>
          <a:p>
            <a:pPr algn="ctr"/>
            <a:r>
              <a:rPr lang="en-US"/>
              <a:t>The report indicates </a:t>
            </a:r>
            <a:r>
              <a:rPr lang="en-US" b="1"/>
              <a:t>whether the driver’s productivity was acceptable </a:t>
            </a:r>
            <a:r>
              <a:rPr lang="en-US"/>
              <a:t>during each hour of the 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461FC-B5AE-46E2-8AF6-A698E3DA9235}"/>
              </a:ext>
            </a:extLst>
          </p:cNvPr>
          <p:cNvSpPr txBox="1"/>
          <p:nvPr/>
        </p:nvSpPr>
        <p:spPr>
          <a:xfrm>
            <a:off x="152307" y="6173961"/>
            <a:ext cx="820111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This is calculated by the total deliveries divided by the total amount of driver’s available per hour</a:t>
            </a:r>
          </a:p>
          <a:p>
            <a:r>
              <a:rPr lang="en-US" sz="1600"/>
              <a:t>The standard productivity should range between </a:t>
            </a:r>
            <a:r>
              <a:rPr lang="en-US" sz="1600" b="1"/>
              <a:t>2 - 3 per hour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02E73BF-7889-4AE4-AF8C-7AF648DDA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2EE0C-64FA-4459-B9D2-D9AEA656D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3" y="1646494"/>
            <a:ext cx="11419334" cy="42761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323ADC-9BF2-4D56-BA87-095072BBB366}"/>
              </a:ext>
            </a:extLst>
          </p:cNvPr>
          <p:cNvSpPr/>
          <p:nvPr/>
        </p:nvSpPr>
        <p:spPr>
          <a:xfrm>
            <a:off x="723900" y="3342369"/>
            <a:ext cx="559271" cy="2086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993D-A48F-4B7B-BAA2-C257ABA9DC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6008" y="152400"/>
            <a:ext cx="62514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Daily Productivity Per Driver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2A315-B0AD-4F2B-90FF-2651B374D4A9}"/>
              </a:ext>
            </a:extLst>
          </p:cNvPr>
          <p:cNvSpPr/>
          <p:nvPr/>
        </p:nvSpPr>
        <p:spPr>
          <a:xfrm>
            <a:off x="1732961" y="890481"/>
            <a:ext cx="8726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Displays each driver (name &amp; employee ID) and his/her productivity for the selected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97207-52FA-44B3-91FF-0483DCDE1E4F}"/>
              </a:ext>
            </a:extLst>
          </p:cNvPr>
          <p:cNvSpPr txBox="1"/>
          <p:nvPr/>
        </p:nvSpPr>
        <p:spPr>
          <a:xfrm>
            <a:off x="287804" y="5703152"/>
            <a:ext cx="711389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The driver’s personal productivity is calculated by taking the total delivered orders, </a:t>
            </a:r>
          </a:p>
          <a:p>
            <a:r>
              <a:rPr lang="en-US" sz="1600"/>
              <a:t>divided by the total working hours of that driver</a:t>
            </a:r>
          </a:p>
          <a:p>
            <a:r>
              <a:rPr lang="en-US" sz="1600"/>
              <a:t>The standard productivity should range between </a:t>
            </a:r>
            <a:r>
              <a:rPr lang="en-US" sz="1600" b="1"/>
              <a:t>2 - 3 per hour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AEED81-AA83-40F5-A3F6-DA01F7CD7BEA}"/>
              </a:ext>
            </a:extLst>
          </p:cNvPr>
          <p:cNvSpPr txBox="1"/>
          <p:nvPr/>
        </p:nvSpPr>
        <p:spPr>
          <a:xfrm>
            <a:off x="10544289" y="2338389"/>
            <a:ext cx="987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Option to </a:t>
            </a:r>
          </a:p>
          <a:p>
            <a:r>
              <a:rPr lang="en-US" sz="1400"/>
              <a:t>filter hours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86A5684-2852-4B10-BB50-5212CB2A0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3E436-572B-43CB-BF8F-0789EB736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04" y="1675090"/>
            <a:ext cx="10153649" cy="3809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336FC-C410-4B69-9741-9656AAB43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497" y="2910315"/>
            <a:ext cx="1681163" cy="32562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D9E222-5296-4D8A-88CE-3BD84D7D38DD}"/>
              </a:ext>
            </a:extLst>
          </p:cNvPr>
          <p:cNvSpPr/>
          <p:nvPr/>
        </p:nvSpPr>
        <p:spPr>
          <a:xfrm>
            <a:off x="10306050" y="4848225"/>
            <a:ext cx="1654054" cy="45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C2F3BE-3324-4C92-A46D-E7FE4A811D54}"/>
              </a:ext>
            </a:extLst>
          </p:cNvPr>
          <p:cNvSpPr/>
          <p:nvPr/>
        </p:nvSpPr>
        <p:spPr>
          <a:xfrm>
            <a:off x="466725" y="3162703"/>
            <a:ext cx="559271" cy="2086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F9168C-E04A-48C7-A8C9-C4A05903D5D1}"/>
              </a:ext>
            </a:extLst>
          </p:cNvPr>
          <p:cNvSpPr/>
          <p:nvPr/>
        </p:nvSpPr>
        <p:spPr>
          <a:xfrm>
            <a:off x="1657350" y="3162703"/>
            <a:ext cx="809625" cy="2086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Driver name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027AB-0A7C-4360-9A99-D2CCAC503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441589"/>
            <a:ext cx="10887076" cy="3427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830AD4-DA1B-4EE2-A326-4B98C9025DA1}"/>
              </a:ext>
            </a:extLst>
          </p:cNvPr>
          <p:cNvSpPr/>
          <p:nvPr/>
        </p:nvSpPr>
        <p:spPr>
          <a:xfrm>
            <a:off x="3932298" y="103487"/>
            <a:ext cx="43274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Delivery Analysis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CB176-7848-42BC-AD2F-B2D6071528DF}"/>
              </a:ext>
            </a:extLst>
          </p:cNvPr>
          <p:cNvSpPr/>
          <p:nvPr/>
        </p:nvSpPr>
        <p:spPr>
          <a:xfrm>
            <a:off x="2194873" y="692091"/>
            <a:ext cx="7802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Detailed analysis of deliveries and drivers broken down to each hour of the day, </a:t>
            </a:r>
          </a:p>
          <a:p>
            <a:pPr algn="ctr"/>
            <a:r>
              <a:rPr lang="en-US"/>
              <a:t>Points out specific problematic hours that caused a backlog for the upcoming shift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FB563-D790-47F9-B60E-916468E485BF}"/>
              </a:ext>
            </a:extLst>
          </p:cNvPr>
          <p:cNvSpPr txBox="1"/>
          <p:nvPr/>
        </p:nvSpPr>
        <p:spPr>
          <a:xfrm>
            <a:off x="8195715" y="6099783"/>
            <a:ext cx="2469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Amount of drivers </a:t>
            </a:r>
          </a:p>
          <a:p>
            <a:r>
              <a:rPr lang="en-US" sz="1400"/>
              <a:t>available for the next </a:t>
            </a:r>
          </a:p>
          <a:p>
            <a:r>
              <a:rPr lang="en-US" sz="1400"/>
              <a:t>hour to take deliveries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784B0-FE1A-4888-AC69-2C8D091D66A6}"/>
              </a:ext>
            </a:extLst>
          </p:cNvPr>
          <p:cNvSpPr txBox="1"/>
          <p:nvPr/>
        </p:nvSpPr>
        <p:spPr>
          <a:xfrm>
            <a:off x="2425964" y="1437103"/>
            <a:ext cx="13211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Total deliveries </a:t>
            </a:r>
          </a:p>
          <a:p>
            <a:r>
              <a:rPr lang="en-US" sz="1400"/>
              <a:t>ordered during </a:t>
            </a:r>
          </a:p>
          <a:p>
            <a:r>
              <a:rPr lang="en-US" sz="1400"/>
              <a:t>that hour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3A127-DB8C-4D5A-BAB0-D3D7C64453CA}"/>
              </a:ext>
            </a:extLst>
          </p:cNvPr>
          <p:cNvSpPr txBox="1"/>
          <p:nvPr/>
        </p:nvSpPr>
        <p:spPr>
          <a:xfrm>
            <a:off x="2859458" y="6099784"/>
            <a:ext cx="1738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Total deliveries to be </a:t>
            </a:r>
          </a:p>
          <a:p>
            <a:r>
              <a:rPr lang="en-US" sz="1400"/>
              <a:t>delivered including </a:t>
            </a:r>
          </a:p>
          <a:p>
            <a:r>
              <a:rPr lang="en-US" sz="1400"/>
              <a:t>previous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811E35-68D0-4280-9947-7F9503D7A784}"/>
              </a:ext>
            </a:extLst>
          </p:cNvPr>
          <p:cNvSpPr txBox="1"/>
          <p:nvPr/>
        </p:nvSpPr>
        <p:spPr>
          <a:xfrm>
            <a:off x="5301922" y="6099783"/>
            <a:ext cx="1944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Remaining orders</a:t>
            </a:r>
          </a:p>
          <a:p>
            <a:r>
              <a:rPr lang="en-US" sz="1400"/>
              <a:t>that were not delivered </a:t>
            </a:r>
          </a:p>
          <a:p>
            <a:r>
              <a:rPr lang="en-US" sz="1400"/>
              <a:t>(from that hour)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BA36F-B057-4991-983C-E6020680F967}"/>
              </a:ext>
            </a:extLst>
          </p:cNvPr>
          <p:cNvSpPr txBox="1"/>
          <p:nvPr/>
        </p:nvSpPr>
        <p:spPr>
          <a:xfrm>
            <a:off x="9410451" y="1449889"/>
            <a:ext cx="25320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Amount of orders left to deliver </a:t>
            </a:r>
          </a:p>
          <a:p>
            <a:r>
              <a:rPr lang="en-US" sz="1400"/>
              <a:t>for each driver in the next hour </a:t>
            </a:r>
          </a:p>
          <a:p>
            <a:r>
              <a:rPr lang="en-US" sz="1400"/>
              <a:t>(in addition to upcoming orders </a:t>
            </a:r>
          </a:p>
          <a:p>
            <a:r>
              <a:rPr lang="en-US" sz="1400"/>
              <a:t>that may arrive)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DCF162B-B294-4AB3-A195-CC817DC49A40}"/>
              </a:ext>
            </a:extLst>
          </p:cNvPr>
          <p:cNvCxnSpPr>
            <a:cxnSpLocks/>
          </p:cNvCxnSpPr>
          <p:nvPr/>
        </p:nvCxnSpPr>
        <p:spPr>
          <a:xfrm rot="5400000">
            <a:off x="2473264" y="2358993"/>
            <a:ext cx="513036" cy="16543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27E0B2F-F99D-4C04-9D1A-749310F587F0}"/>
              </a:ext>
            </a:extLst>
          </p:cNvPr>
          <p:cNvCxnSpPr>
            <a:cxnSpLocks/>
          </p:cNvCxnSpPr>
          <p:nvPr/>
        </p:nvCxnSpPr>
        <p:spPr>
          <a:xfrm rot="5400000">
            <a:off x="7500292" y="2365438"/>
            <a:ext cx="513036" cy="17398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DE9DA12-55F7-4E85-A38F-97D4D307451E}"/>
              </a:ext>
            </a:extLst>
          </p:cNvPr>
          <p:cNvCxnSpPr>
            <a:cxnSpLocks/>
          </p:cNvCxnSpPr>
          <p:nvPr/>
        </p:nvCxnSpPr>
        <p:spPr>
          <a:xfrm rot="5400000">
            <a:off x="4577057" y="2343248"/>
            <a:ext cx="513036" cy="17398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4D9836F-3CA6-4EED-A00B-04A7F424CF30}"/>
              </a:ext>
            </a:extLst>
          </p:cNvPr>
          <p:cNvCxnSpPr/>
          <p:nvPr/>
        </p:nvCxnSpPr>
        <p:spPr>
          <a:xfrm rot="5400000" flipH="1" flipV="1">
            <a:off x="3441541" y="5802839"/>
            <a:ext cx="414779" cy="179109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0AD748A-E099-40D9-B5EE-7942E42BEC7F}"/>
              </a:ext>
            </a:extLst>
          </p:cNvPr>
          <p:cNvCxnSpPr/>
          <p:nvPr/>
        </p:nvCxnSpPr>
        <p:spPr>
          <a:xfrm rot="5400000" flipH="1" flipV="1">
            <a:off x="8523108" y="5815615"/>
            <a:ext cx="414779" cy="179109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C8811CE-096A-443B-85FC-63874E906AB8}"/>
              </a:ext>
            </a:extLst>
          </p:cNvPr>
          <p:cNvCxnSpPr/>
          <p:nvPr/>
        </p:nvCxnSpPr>
        <p:spPr>
          <a:xfrm rot="5400000" flipH="1" flipV="1">
            <a:off x="5575759" y="5817863"/>
            <a:ext cx="414779" cy="179109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30943F-1CE6-42E5-9CE0-4A8B5D236C30}"/>
              </a:ext>
            </a:extLst>
          </p:cNvPr>
          <p:cNvSpPr txBox="1"/>
          <p:nvPr/>
        </p:nvSpPr>
        <p:spPr>
          <a:xfrm>
            <a:off x="3036482" y="2060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5F9FF91-DD42-4011-A212-3247F14B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950" y="6308725"/>
            <a:ext cx="2743200" cy="365125"/>
          </a:xfrm>
        </p:spPr>
        <p:txBody>
          <a:bodyPr/>
          <a:lstStyle/>
          <a:p>
            <a:fld id="{CA7EFF72-6E3E-4237-98E3-4B758DC2EAAA}" type="slidenum">
              <a:rPr lang="en-US" smtClean="0"/>
              <a:t>15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FDC18673-76EF-487F-998E-00B3F2D60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A90D00-A90A-4B91-84CF-18FA2BC33320}"/>
              </a:ext>
            </a:extLst>
          </p:cNvPr>
          <p:cNvSpPr txBox="1"/>
          <p:nvPr/>
        </p:nvSpPr>
        <p:spPr>
          <a:xfrm>
            <a:off x="4150176" y="1653641"/>
            <a:ext cx="145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Orders </a:t>
            </a:r>
            <a:r>
              <a:rPr lang="en-US" sz="1400" b="1"/>
              <a:t>delivered</a:t>
            </a:r>
            <a:r>
              <a:rPr lang="en-US" sz="1400"/>
              <a:t> </a:t>
            </a:r>
          </a:p>
          <a:p>
            <a:r>
              <a:rPr lang="en-US" sz="1400"/>
              <a:t>during that hour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94018C-979A-4435-8944-AE83F8CE5325}"/>
              </a:ext>
            </a:extLst>
          </p:cNvPr>
          <p:cNvSpPr txBox="1"/>
          <p:nvPr/>
        </p:nvSpPr>
        <p:spPr>
          <a:xfrm>
            <a:off x="6696363" y="1437103"/>
            <a:ext cx="2077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Remaining orders</a:t>
            </a:r>
          </a:p>
          <a:p>
            <a:r>
              <a:rPr lang="en-US" sz="1400"/>
              <a:t>that were not delivered </a:t>
            </a:r>
          </a:p>
          <a:p>
            <a:r>
              <a:rPr lang="en-US" sz="1400"/>
              <a:t>(including previous hours)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7902E97-4967-4D08-934A-3403CB68DD3C}"/>
              </a:ext>
            </a:extLst>
          </p:cNvPr>
          <p:cNvCxnSpPr>
            <a:cxnSpLocks/>
          </p:cNvCxnSpPr>
          <p:nvPr/>
        </p:nvCxnSpPr>
        <p:spPr>
          <a:xfrm rot="5400000">
            <a:off x="10423527" y="2361797"/>
            <a:ext cx="513036" cy="17398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5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D2F486-1D9D-4892-BA70-0E735532D37B}"/>
              </a:ext>
            </a:extLst>
          </p:cNvPr>
          <p:cNvSpPr/>
          <p:nvPr/>
        </p:nvSpPr>
        <p:spPr>
          <a:xfrm>
            <a:off x="3448496" y="152400"/>
            <a:ext cx="43274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Delivery Analysis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D1B5E-5A68-485C-B403-0B0B086133DC}"/>
              </a:ext>
            </a:extLst>
          </p:cNvPr>
          <p:cNvSpPr txBox="1"/>
          <p:nvPr/>
        </p:nvSpPr>
        <p:spPr>
          <a:xfrm>
            <a:off x="235974" y="859654"/>
            <a:ext cx="1014688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/>
              <a:t>On many occasions a full shift can be impacted by not having enough drivers during specific hour/s. </a:t>
            </a:r>
          </a:p>
          <a:p>
            <a:r>
              <a:rPr lang="en-US" sz="1600"/>
              <a:t>If during a certain hour not all deliveries were provided, they are left over for the next hour and so on.</a:t>
            </a:r>
          </a:p>
          <a:p>
            <a:r>
              <a:rPr lang="en-US" sz="1600"/>
              <a:t>When this happens it is usually difficult for the store to get back on track (unless additional drivers are added quickly), </a:t>
            </a:r>
          </a:p>
          <a:p>
            <a:r>
              <a:rPr lang="en-US" sz="1600"/>
              <a:t>as new orders keep coming in, </a:t>
            </a:r>
            <a:r>
              <a:rPr lang="en-US" sz="1600" b="1"/>
              <a:t>Creating a backlog of orders. </a:t>
            </a:r>
          </a:p>
          <a:p>
            <a:endParaRPr lang="en-US" sz="1600" b="1"/>
          </a:p>
          <a:p>
            <a:r>
              <a:rPr lang="en-US" sz="1600"/>
              <a:t>Example: Between 17:00-18:00 </a:t>
            </a:r>
          </a:p>
          <a:p>
            <a:r>
              <a:rPr lang="en-US" sz="1600"/>
              <a:t>15 deliveries, 4 drivers</a:t>
            </a:r>
          </a:p>
          <a:p>
            <a:r>
              <a:rPr lang="en-US" sz="1600"/>
              <a:t>Each driver took 2.5 deliveries = 10</a:t>
            </a:r>
          </a:p>
          <a:p>
            <a:r>
              <a:rPr lang="en-US" sz="1600"/>
              <a:t>Deliveries left for next hour = 5</a:t>
            </a:r>
          </a:p>
          <a:p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BFE80-5578-4F64-9EE6-FA04A1ACA5B8}"/>
              </a:ext>
            </a:extLst>
          </p:cNvPr>
          <p:cNvSpPr txBox="1"/>
          <p:nvPr/>
        </p:nvSpPr>
        <p:spPr>
          <a:xfrm>
            <a:off x="716545" y="5661668"/>
            <a:ext cx="111421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/>
              <a:t>This report is a useful tool to spot the exact hours this problem occurred and how it effected the rest of the shift</a:t>
            </a:r>
            <a:endParaRPr lang="he-IL" b="1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90DCC1E-E3EC-46BF-81AA-9B9EC86F61B5}"/>
              </a:ext>
            </a:extLst>
          </p:cNvPr>
          <p:cNvSpPr/>
          <p:nvPr/>
        </p:nvSpPr>
        <p:spPr>
          <a:xfrm>
            <a:off x="6202837" y="2458835"/>
            <a:ext cx="4854804" cy="2526282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4A6FA-C20D-49E8-BE1C-05675EC3A38F}"/>
              </a:ext>
            </a:extLst>
          </p:cNvPr>
          <p:cNvSpPr/>
          <p:nvPr/>
        </p:nvSpPr>
        <p:spPr>
          <a:xfrm>
            <a:off x="7044968" y="3028551"/>
            <a:ext cx="35358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Perhaps adding a driver one hour earlier in the shift could have saved the whole evening….? </a:t>
            </a:r>
            <a:endParaRPr lang="he-IL" sz="2200" b="1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841E-1377-457E-B4D0-1FD1344C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2393A8D-3FB1-4CB4-9642-67CF790A6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13978719-678F-47A5-A943-D84FB3FB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7" y="2099235"/>
            <a:ext cx="11035696" cy="37571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9A554-261B-4007-AFD2-12EA40A1B6E7}"/>
              </a:ext>
            </a:extLst>
          </p:cNvPr>
          <p:cNvSpPr/>
          <p:nvPr/>
        </p:nvSpPr>
        <p:spPr>
          <a:xfrm>
            <a:off x="3505056" y="152400"/>
            <a:ext cx="45756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Daily Performance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6DE4E-E5C3-4550-AAB0-3E1888F0FBE4}"/>
              </a:ext>
            </a:extLst>
          </p:cNvPr>
          <p:cNvSpPr/>
          <p:nvPr/>
        </p:nvSpPr>
        <p:spPr>
          <a:xfrm>
            <a:off x="651477" y="826618"/>
            <a:ext cx="691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Total amount of orders overall for the chosen time frame, </a:t>
            </a:r>
          </a:p>
          <a:p>
            <a:r>
              <a:rPr lang="en-US" sz="1600"/>
              <a:t>deliveries specifically, </a:t>
            </a:r>
          </a:p>
          <a:p>
            <a:r>
              <a:rPr lang="en-US" sz="1600"/>
              <a:t>and performance statistics in preparation &amp; delivery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6E273-C71B-4887-B39B-A776B97D1CDA}"/>
              </a:ext>
            </a:extLst>
          </p:cNvPr>
          <p:cNvSpPr/>
          <p:nvPr/>
        </p:nvSpPr>
        <p:spPr>
          <a:xfrm>
            <a:off x="6600826" y="6200576"/>
            <a:ext cx="372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Deviations from the system’s dispatching </a:t>
            </a:r>
          </a:p>
          <a:p>
            <a:r>
              <a:rPr lang="en-US" sz="1600"/>
              <a:t>and Make recommendations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B11FA-213C-4B2E-8C92-066F2C37BF8E}"/>
              </a:ext>
            </a:extLst>
          </p:cNvPr>
          <p:cNvSpPr txBox="1"/>
          <p:nvPr/>
        </p:nvSpPr>
        <p:spPr>
          <a:xfrm>
            <a:off x="6810291" y="825782"/>
            <a:ext cx="4528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% of orders that were Out The Door in under 14 min</a:t>
            </a:r>
          </a:p>
          <a:p>
            <a:r>
              <a:rPr lang="en-US" sz="1600"/>
              <a:t>% of orders that arrived in under 30 min</a:t>
            </a:r>
            <a:endParaRPr lang="he-IL" sz="1600"/>
          </a:p>
          <a:p>
            <a:r>
              <a:rPr lang="en-US" sz="1600"/>
              <a:t>% of orders that arrived in over 40 min</a:t>
            </a:r>
          </a:p>
          <a:p>
            <a:endParaRPr lang="en-US" sz="160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3895CA1-2A0E-4CCA-966B-5BE9A64E6D3B}"/>
              </a:ext>
            </a:extLst>
          </p:cNvPr>
          <p:cNvSpPr/>
          <p:nvPr/>
        </p:nvSpPr>
        <p:spPr>
          <a:xfrm rot="5400000">
            <a:off x="3236172" y="-96266"/>
            <a:ext cx="344224" cy="537543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FA7EF25-3450-4379-8D46-3FA1E911472E}"/>
              </a:ext>
            </a:extLst>
          </p:cNvPr>
          <p:cNvSpPr/>
          <p:nvPr/>
        </p:nvSpPr>
        <p:spPr>
          <a:xfrm rot="5400000">
            <a:off x="8719475" y="-119344"/>
            <a:ext cx="344224" cy="542159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32C9A-800E-430A-835D-A7C480215930}"/>
              </a:ext>
            </a:extLst>
          </p:cNvPr>
          <p:cNvSpPr/>
          <p:nvPr/>
        </p:nvSpPr>
        <p:spPr>
          <a:xfrm>
            <a:off x="7143893" y="4765553"/>
            <a:ext cx="1832486" cy="1176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0B76BDB-920F-42AB-AFC0-B5D2297A47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57758" y="5980040"/>
            <a:ext cx="321398" cy="27545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1B8F87-2954-4DBD-BB92-6FE44495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17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C81D171-58C8-49FF-B188-720B6DECD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A25192-2BCE-4516-A821-1CA6B12241EB}"/>
              </a:ext>
            </a:extLst>
          </p:cNvPr>
          <p:cNvSpPr/>
          <p:nvPr/>
        </p:nvSpPr>
        <p:spPr>
          <a:xfrm>
            <a:off x="676274" y="5037221"/>
            <a:ext cx="478758" cy="858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4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A83C3A-9346-47F7-85B1-DCEE78296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0" y="2090248"/>
            <a:ext cx="9985237" cy="41787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987952"/>
            <a:ext cx="2743200" cy="365125"/>
          </a:xfrm>
        </p:spPr>
        <p:txBody>
          <a:bodyPr/>
          <a:lstStyle/>
          <a:p>
            <a:fld id="{9953993D-A48F-4B7B-BAA2-C257ABA9DC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3726" y="91633"/>
            <a:ext cx="39645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Daily View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0484" y="1728288"/>
            <a:ext cx="204895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/>
              <a:t>Product quality meter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8923" y="6208701"/>
            <a:ext cx="951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Total Revenue, total orders and avg. payment per cheque, separated into sale types (Dine in, Delivery, Carry-out)</a:t>
            </a:r>
          </a:p>
          <a:p>
            <a:pPr algn="ctr"/>
            <a:r>
              <a:rPr lang="en-US" sz="1600"/>
              <a:t>Total Emails = Total tracker emails sent to customers (delivery &amp; Carry-out only)</a:t>
            </a:r>
          </a:p>
        </p:txBody>
      </p:sp>
      <p:sp>
        <p:nvSpPr>
          <p:cNvPr id="5" name="Rectangle 4"/>
          <p:cNvSpPr/>
          <p:nvPr/>
        </p:nvSpPr>
        <p:spPr>
          <a:xfrm>
            <a:off x="906292" y="788295"/>
            <a:ext cx="11953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Store performance </a:t>
            </a:r>
            <a:r>
              <a:rPr lang="en-US" sz="1600" b="1"/>
              <a:t>in depth </a:t>
            </a:r>
            <a:r>
              <a:rPr lang="en-US" sz="1600"/>
              <a:t>and critical data, separated into each hour of the day as well as the driver’s productivity per hour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1B6FE-B789-4B7B-B37F-56D5EFB891C6}"/>
              </a:ext>
            </a:extLst>
          </p:cNvPr>
          <p:cNvSpPr txBox="1"/>
          <p:nvPr/>
        </p:nvSpPr>
        <p:spPr>
          <a:xfrm>
            <a:off x="3749229" y="1726514"/>
            <a:ext cx="2586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Key Delivery times statistics 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F39EA91-7A6B-40ED-AF7D-ABE8492423BA}"/>
              </a:ext>
            </a:extLst>
          </p:cNvPr>
          <p:cNvSpPr/>
          <p:nvPr/>
        </p:nvSpPr>
        <p:spPr>
          <a:xfrm rot="16200000">
            <a:off x="4842266" y="481735"/>
            <a:ext cx="485201" cy="389123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4FB80-6CE6-416D-A023-8C0313285D46}"/>
              </a:ext>
            </a:extLst>
          </p:cNvPr>
          <p:cNvSpPr txBox="1"/>
          <p:nvPr/>
        </p:nvSpPr>
        <p:spPr>
          <a:xfrm>
            <a:off x="1103381" y="1234073"/>
            <a:ext cx="1904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Orders that were</a:t>
            </a:r>
          </a:p>
          <a:p>
            <a:r>
              <a:rPr lang="en-US" sz="1600"/>
              <a:t> </a:t>
            </a:r>
            <a:r>
              <a:rPr lang="en-US" sz="1600" b="1" err="1"/>
              <a:t>Hot&amp;Fresh</a:t>
            </a:r>
            <a:endParaRPr lang="en-US" sz="1600" b="1"/>
          </a:p>
          <a:p>
            <a:r>
              <a:rPr lang="en-US" sz="1600"/>
              <a:t> in under 14 minutes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EE06DDF-6232-4F00-8C7F-056C48D42531}"/>
              </a:ext>
            </a:extLst>
          </p:cNvPr>
          <p:cNvSpPr/>
          <p:nvPr/>
        </p:nvSpPr>
        <p:spPr>
          <a:xfrm rot="16200000">
            <a:off x="5987539" y="1082442"/>
            <a:ext cx="216922" cy="998523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B620B0B9-3CDC-4A55-98D7-2A2F23EBED49}"/>
              </a:ext>
            </a:extLst>
          </p:cNvPr>
          <p:cNvSpPr/>
          <p:nvPr/>
        </p:nvSpPr>
        <p:spPr>
          <a:xfrm rot="16200000">
            <a:off x="1748988" y="1443901"/>
            <a:ext cx="485200" cy="196690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A1AC2-6337-4160-AB0B-FE8FCA5F5E32}"/>
              </a:ext>
            </a:extLst>
          </p:cNvPr>
          <p:cNvSpPr txBox="1"/>
          <p:nvPr/>
        </p:nvSpPr>
        <p:spPr>
          <a:xfrm>
            <a:off x="9537613" y="1234071"/>
            <a:ext cx="1608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Orders with</a:t>
            </a:r>
            <a:r>
              <a:rPr lang="en-US" sz="1600" b="1"/>
              <a:t> </a:t>
            </a:r>
          </a:p>
          <a:p>
            <a:r>
              <a:rPr lang="en-US" sz="1600" b="1"/>
              <a:t>production time </a:t>
            </a:r>
          </a:p>
          <a:p>
            <a:r>
              <a:rPr lang="en-US" sz="1600" b="1"/>
              <a:t>under 3 min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686B12D4-AEE2-4B06-A413-9BCE77B48FC6}"/>
              </a:ext>
            </a:extLst>
          </p:cNvPr>
          <p:cNvSpPr/>
          <p:nvPr/>
        </p:nvSpPr>
        <p:spPr>
          <a:xfrm rot="16200000">
            <a:off x="9920396" y="1443901"/>
            <a:ext cx="485200" cy="196690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A98E0E3-EBA7-4231-ACF2-0445EFF32504}"/>
              </a:ext>
            </a:extLst>
          </p:cNvPr>
          <p:cNvSpPr/>
          <p:nvPr/>
        </p:nvSpPr>
        <p:spPr>
          <a:xfrm rot="16200000">
            <a:off x="7812364" y="1443900"/>
            <a:ext cx="485200" cy="196690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2CD9607-AA27-42B0-97D4-73EACBB64B66}"/>
              </a:ext>
            </a:extLst>
          </p:cNvPr>
          <p:cNvGrpSpPr/>
          <p:nvPr/>
        </p:nvGrpSpPr>
        <p:grpSpPr>
          <a:xfrm>
            <a:off x="161923" y="1368561"/>
            <a:ext cx="11868150" cy="4042937"/>
            <a:chOff x="161923" y="1368561"/>
            <a:chExt cx="11868150" cy="404293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490F21B-B0E9-4827-965B-B3B6E85A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23" y="1535083"/>
              <a:ext cx="11868150" cy="38764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C22859-1B7F-446B-BBED-A5BDFBD9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419" y="1368561"/>
              <a:ext cx="1456554" cy="54292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857BAF3-6C7B-41A1-BC8B-B70E51A8D199}"/>
              </a:ext>
            </a:extLst>
          </p:cNvPr>
          <p:cNvSpPr txBox="1"/>
          <p:nvPr/>
        </p:nvSpPr>
        <p:spPr>
          <a:xfrm>
            <a:off x="5030995" y="656326"/>
            <a:ext cx="21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The bottom section: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582A896-568A-4F69-9E70-F55153B0FEE4}"/>
              </a:ext>
            </a:extLst>
          </p:cNvPr>
          <p:cNvSpPr/>
          <p:nvPr/>
        </p:nvSpPr>
        <p:spPr>
          <a:xfrm rot="16200000">
            <a:off x="3337810" y="5173103"/>
            <a:ext cx="113895" cy="43363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F0B03-B22D-43E0-B7BE-688209F6DC22}"/>
              </a:ext>
            </a:extLst>
          </p:cNvPr>
          <p:cNvSpPr txBox="1"/>
          <p:nvPr/>
        </p:nvSpPr>
        <p:spPr>
          <a:xfrm>
            <a:off x="2555094" y="5574039"/>
            <a:ext cx="859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Driver’s productivity during that hour</a:t>
            </a:r>
          </a:p>
          <a:p>
            <a:r>
              <a:rPr lang="en-US" sz="1600"/>
              <a:t>This is calculated according to the amount of deliveries divided by the amount of drivers for each hour</a:t>
            </a:r>
          </a:p>
          <a:p>
            <a:r>
              <a:rPr lang="en-US" sz="1600"/>
              <a:t>The standard productivity should range between 2 – 3 per hour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5E89E8-B05E-4045-8772-6E325795D298}"/>
              </a:ext>
            </a:extLst>
          </p:cNvPr>
          <p:cNvSpPr txBox="1"/>
          <p:nvPr/>
        </p:nvSpPr>
        <p:spPr>
          <a:xfrm>
            <a:off x="2610150" y="1202619"/>
            <a:ext cx="1992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Average delivery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F75A5-2F6D-4588-91D5-BDDDEC21E2CA}"/>
              </a:ext>
            </a:extLst>
          </p:cNvPr>
          <p:cNvSpPr txBox="1"/>
          <p:nvPr/>
        </p:nvSpPr>
        <p:spPr>
          <a:xfrm>
            <a:off x="4673584" y="1202619"/>
            <a:ext cx="1867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Average production </a:t>
            </a:r>
          </a:p>
          <a:p>
            <a:r>
              <a:rPr lang="en-US" sz="1600"/>
              <a:t>Time at Make Table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39FA217-1DBA-44B8-A282-6D271C3B96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11892" y="1772306"/>
            <a:ext cx="603668" cy="14140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AC2C5BE-0CA4-49B5-B592-5562BC76B9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90731" y="1907989"/>
            <a:ext cx="436199" cy="9799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F2DD37-7C62-408A-812D-C1EF292B6997}"/>
              </a:ext>
            </a:extLst>
          </p:cNvPr>
          <p:cNvSpPr txBox="1"/>
          <p:nvPr/>
        </p:nvSpPr>
        <p:spPr>
          <a:xfrm>
            <a:off x="10695919" y="1242695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Out the Door </a:t>
            </a:r>
          </a:p>
          <a:p>
            <a:r>
              <a:rPr lang="en-US" sz="1600"/>
              <a:t>In under 14 min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588B9-AF38-48CB-8ABC-AA3802248683}"/>
              </a:ext>
            </a:extLst>
          </p:cNvPr>
          <p:cNvSpPr txBox="1"/>
          <p:nvPr/>
        </p:nvSpPr>
        <p:spPr>
          <a:xfrm>
            <a:off x="9276267" y="1242695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/>
              <a:t>Hot&amp;Fresh</a:t>
            </a:r>
            <a:r>
              <a:rPr lang="en-US" sz="1600"/>
              <a:t> </a:t>
            </a:r>
          </a:p>
          <a:p>
            <a:r>
              <a:rPr lang="en-US" sz="1600"/>
              <a:t>Under 20 min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124E086-7157-4585-A652-56D21D86556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93513" y="1815300"/>
            <a:ext cx="400394" cy="38663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EE03314-6EA0-4819-94A8-6267CBCD87A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40095" y="1948251"/>
            <a:ext cx="366875" cy="19234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19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4113726" y="91633"/>
            <a:ext cx="39645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Daily View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4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2441" y="200001"/>
            <a:ext cx="5745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Dashboards - </a:t>
            </a:r>
            <a:r>
              <a:rPr lang="en-US" sz="3200" b="1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Logging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852" y="843827"/>
            <a:ext cx="1132714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l" rtl="0"/>
            <a:r>
              <a:rPr lang="en-US"/>
              <a:t>A new user will receive a link to access the dashboard as well as their username and password from </a:t>
            </a:r>
            <a:r>
              <a:rPr lang="en-US" err="1"/>
              <a:t>Dragontail</a:t>
            </a:r>
            <a:r>
              <a:rPr lang="en-US"/>
              <a:t> Support.</a:t>
            </a:r>
          </a:p>
          <a:p>
            <a:pPr marL="342900" indent="-342900" algn="l" rtl="0"/>
            <a:r>
              <a:rPr lang="en-US"/>
              <a:t>On the first time the user logs into the Dashboards they will be prompted to change the password. </a:t>
            </a:r>
          </a:p>
          <a:p>
            <a:pPr marL="342900" indent="-342900" algn="l" rtl="0"/>
            <a:r>
              <a:rPr lang="he-IL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81" y="1558207"/>
            <a:ext cx="1002659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/>
              <a:t>When the user changes their password, the system will require specific password, should contain 3 of: </a:t>
            </a:r>
          </a:p>
          <a:p>
            <a:pPr algn="l" rtl="0"/>
            <a:r>
              <a:rPr lang="en-US"/>
              <a:t>Capital letters, numbers, letters and signs (min 7 characters).</a:t>
            </a:r>
          </a:p>
          <a:p>
            <a:pPr algn="l" rtl="0"/>
            <a:r>
              <a:rPr lang="en-US" b="1"/>
              <a:t>Example: Jhony12</a:t>
            </a:r>
          </a:p>
          <a:p>
            <a:pPr algn="l" rtl="0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09" y="6222649"/>
            <a:ext cx="11683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The system will prompt the user to change the password every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If a new username is required please contact DT Support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1FA14-2478-4644-9A3B-27EF7B64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6714E95-8829-438E-8350-7848DAEAB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CEE66-A73B-4605-A204-2069D05EA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14" y="2521157"/>
            <a:ext cx="8814371" cy="34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1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B5642D-849A-4874-900F-D952AB369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8" y="2369257"/>
            <a:ext cx="10541542" cy="34050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987952"/>
            <a:ext cx="2743200" cy="365125"/>
          </a:xfrm>
        </p:spPr>
        <p:txBody>
          <a:bodyPr/>
          <a:lstStyle/>
          <a:p>
            <a:fld id="{9953993D-A48F-4B7B-BAA2-C257ABA9DC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2884" y="91633"/>
            <a:ext cx="45462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Estimated Time Of Arrival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2670" y="2030703"/>
            <a:ext cx="148566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/>
              <a:t>Late Delivery %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7577" y="913914"/>
            <a:ext cx="2365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Meeting ETA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1B6FE-B789-4B7B-B37F-56D5EFB891C6}"/>
              </a:ext>
            </a:extLst>
          </p:cNvPr>
          <p:cNvSpPr txBox="1"/>
          <p:nvPr/>
        </p:nvSpPr>
        <p:spPr>
          <a:xfrm>
            <a:off x="4730059" y="2016759"/>
            <a:ext cx="15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Early Delivery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A1AC2-6337-4160-AB0B-FE8FCA5F5E32}"/>
              </a:ext>
            </a:extLst>
          </p:cNvPr>
          <p:cNvSpPr txBox="1"/>
          <p:nvPr/>
        </p:nvSpPr>
        <p:spPr>
          <a:xfrm>
            <a:off x="9390059" y="2046632"/>
            <a:ext cx="232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Average Delivery time</a:t>
            </a:r>
          </a:p>
          <a:p>
            <a:r>
              <a:rPr lang="en-US" sz="1600" b="1"/>
              <a:t> in minutes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A98E0E3-EBA7-4231-ACF2-0445EFF32504}"/>
              </a:ext>
            </a:extLst>
          </p:cNvPr>
          <p:cNvSpPr/>
          <p:nvPr/>
        </p:nvSpPr>
        <p:spPr>
          <a:xfrm rot="16200000">
            <a:off x="7557742" y="1935880"/>
            <a:ext cx="589741" cy="213360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43943F04-6698-4AF3-A2B0-D54C7FE17801}"/>
              </a:ext>
            </a:extLst>
          </p:cNvPr>
          <p:cNvSpPr/>
          <p:nvPr/>
        </p:nvSpPr>
        <p:spPr>
          <a:xfrm rot="16200000">
            <a:off x="9884221" y="1959289"/>
            <a:ext cx="517741" cy="213360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09E0CE2-9ED1-4F5E-B4EC-4BD16553DDAB}"/>
              </a:ext>
            </a:extLst>
          </p:cNvPr>
          <p:cNvSpPr/>
          <p:nvPr/>
        </p:nvSpPr>
        <p:spPr>
          <a:xfrm rot="16200000">
            <a:off x="5245344" y="1901367"/>
            <a:ext cx="517741" cy="224943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3455B8E-0324-4EDE-9CEE-4E34BE96C54E}"/>
              </a:ext>
            </a:extLst>
          </p:cNvPr>
          <p:cNvSpPr/>
          <p:nvPr/>
        </p:nvSpPr>
        <p:spPr>
          <a:xfrm rot="5400000">
            <a:off x="2339950" y="4154023"/>
            <a:ext cx="517741" cy="3240505"/>
          </a:xfrm>
          <a:prstGeom prst="rightBrace">
            <a:avLst>
              <a:gd name="adj1" fmla="val 8333"/>
              <a:gd name="adj2" fmla="val 5071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68FAC0-7DF2-4C74-8E8F-715CD9E67E7C}"/>
              </a:ext>
            </a:extLst>
          </p:cNvPr>
          <p:cNvSpPr txBox="1"/>
          <p:nvPr/>
        </p:nvSpPr>
        <p:spPr>
          <a:xfrm>
            <a:off x="1556083" y="6211836"/>
            <a:ext cx="2085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ETA Totals breakdown</a:t>
            </a:r>
          </a:p>
        </p:txBody>
      </p:sp>
    </p:spTree>
    <p:extLst>
      <p:ext uri="{BB962C8B-B14F-4D97-AF65-F5344CB8AC3E}">
        <p14:creationId xmlns:p14="http://schemas.microsoft.com/office/powerpoint/2010/main" val="10008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57BAF3-6C7B-41A1-BC8B-B70E51A8D199}"/>
              </a:ext>
            </a:extLst>
          </p:cNvPr>
          <p:cNvSpPr txBox="1"/>
          <p:nvPr/>
        </p:nvSpPr>
        <p:spPr>
          <a:xfrm>
            <a:off x="5030995" y="656326"/>
            <a:ext cx="21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The bottom section: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582A896-568A-4F69-9E70-F55153B0FEE4}"/>
              </a:ext>
            </a:extLst>
          </p:cNvPr>
          <p:cNvSpPr/>
          <p:nvPr/>
        </p:nvSpPr>
        <p:spPr>
          <a:xfrm rot="16200000">
            <a:off x="5867228" y="207952"/>
            <a:ext cx="457541" cy="1026293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F0B03-B22D-43E0-B7BE-688209F6DC22}"/>
              </a:ext>
            </a:extLst>
          </p:cNvPr>
          <p:cNvSpPr txBox="1"/>
          <p:nvPr/>
        </p:nvSpPr>
        <p:spPr>
          <a:xfrm>
            <a:off x="926858" y="5571903"/>
            <a:ext cx="10338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Table presenting order details, receiving order until delivery/Carry out time, exceeding from promise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5E89E8-B05E-4045-8772-6E325795D298}"/>
              </a:ext>
            </a:extLst>
          </p:cNvPr>
          <p:cNvSpPr txBox="1"/>
          <p:nvPr/>
        </p:nvSpPr>
        <p:spPr>
          <a:xfrm>
            <a:off x="4387418" y="1289808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Order time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39FA217-1DBA-44B8-A282-6D271C3B96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29161" y="1926713"/>
            <a:ext cx="603668" cy="14140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F2DD37-7C62-408A-812D-C1EF292B6997}"/>
              </a:ext>
            </a:extLst>
          </p:cNvPr>
          <p:cNvSpPr txBox="1"/>
          <p:nvPr/>
        </p:nvSpPr>
        <p:spPr>
          <a:xfrm>
            <a:off x="9888326" y="1157108"/>
            <a:ext cx="187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Difference between</a:t>
            </a:r>
          </a:p>
          <a:p>
            <a:r>
              <a:rPr lang="en-US" sz="1600"/>
              <a:t> ETA and actual time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EE03314-6EA0-4819-94A8-6267CBCD87AB}"/>
              </a:ext>
            </a:extLst>
          </p:cNvPr>
          <p:cNvCxnSpPr>
            <a:cxnSpLocks/>
            <a:stCxn id="25" idx="2"/>
          </p:cNvCxnSpPr>
          <p:nvPr/>
        </p:nvCxnSpPr>
        <p:spPr>
          <a:xfrm rot="16200000" flipH="1">
            <a:off x="10646468" y="1921723"/>
            <a:ext cx="552026" cy="19234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21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3776390" y="91633"/>
            <a:ext cx="46392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Estimated Time Of Arrival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761BAD2C-6CB4-469A-9D91-02C4BC63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9" y="2393473"/>
            <a:ext cx="10262937" cy="2665051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735AEF3-108E-4491-A5C3-0E7EAD9C4B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70505" y="1906145"/>
            <a:ext cx="552026" cy="19234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DDE3018-AD38-4D99-A37D-543CF30342F1}"/>
              </a:ext>
            </a:extLst>
          </p:cNvPr>
          <p:cNvSpPr txBox="1"/>
          <p:nvPr/>
        </p:nvSpPr>
        <p:spPr>
          <a:xfrm>
            <a:off x="8023433" y="1327998"/>
            <a:ext cx="1847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Actual delivery time</a:t>
            </a:r>
          </a:p>
        </p:txBody>
      </p:sp>
    </p:spTree>
    <p:extLst>
      <p:ext uri="{BB962C8B-B14F-4D97-AF65-F5344CB8AC3E}">
        <p14:creationId xmlns:p14="http://schemas.microsoft.com/office/powerpoint/2010/main" val="2379433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E1612C-832E-42A1-8D62-6957F7A2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8" y="2002365"/>
            <a:ext cx="10426942" cy="3400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57BAF3-6C7B-41A1-BC8B-B70E51A8D199}"/>
              </a:ext>
            </a:extLst>
          </p:cNvPr>
          <p:cNvSpPr txBox="1"/>
          <p:nvPr/>
        </p:nvSpPr>
        <p:spPr>
          <a:xfrm>
            <a:off x="4585044" y="656326"/>
            <a:ext cx="302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Summary and Detailed Tables: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582A896-568A-4F69-9E70-F55153B0FEE4}"/>
              </a:ext>
            </a:extLst>
          </p:cNvPr>
          <p:cNvSpPr/>
          <p:nvPr/>
        </p:nvSpPr>
        <p:spPr>
          <a:xfrm rot="16200000">
            <a:off x="5718218" y="444769"/>
            <a:ext cx="755560" cy="1026293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F0B03-B22D-43E0-B7BE-688209F6DC22}"/>
              </a:ext>
            </a:extLst>
          </p:cNvPr>
          <p:cNvSpPr txBox="1"/>
          <p:nvPr/>
        </p:nvSpPr>
        <p:spPr>
          <a:xfrm>
            <a:off x="926858" y="5971588"/>
            <a:ext cx="1033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Percentage based performance breakdown presenting data per day and per store with the option to filter a number of 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22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3825509" y="91633"/>
            <a:ext cx="45409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Performance Break Down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11CE589-9D03-4885-A2A5-7900D502F4F0}"/>
              </a:ext>
            </a:extLst>
          </p:cNvPr>
          <p:cNvSpPr/>
          <p:nvPr/>
        </p:nvSpPr>
        <p:spPr>
          <a:xfrm rot="5400000">
            <a:off x="10530690" y="2135385"/>
            <a:ext cx="327189" cy="1319031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C874E-4315-476F-AD46-4D82912A5429}"/>
              </a:ext>
            </a:extLst>
          </p:cNvPr>
          <p:cNvSpPr txBox="1"/>
          <p:nvPr/>
        </p:nvSpPr>
        <p:spPr>
          <a:xfrm>
            <a:off x="7832201" y="2147559"/>
            <a:ext cx="4405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Percentage of single, double, and triple deliveries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4EA5DD6-07C7-4316-A7BC-762275991671}"/>
              </a:ext>
            </a:extLst>
          </p:cNvPr>
          <p:cNvSpPr/>
          <p:nvPr/>
        </p:nvSpPr>
        <p:spPr>
          <a:xfrm rot="5400000">
            <a:off x="4420634" y="1772766"/>
            <a:ext cx="369331" cy="1858448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EC005B-8906-4185-82A3-10C3E7A4BE6C}"/>
              </a:ext>
            </a:extLst>
          </p:cNvPr>
          <p:cNvSpPr txBox="1"/>
          <p:nvPr/>
        </p:nvSpPr>
        <p:spPr>
          <a:xfrm>
            <a:off x="3504015" y="2090568"/>
            <a:ext cx="220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Daily based KPI report</a:t>
            </a:r>
          </a:p>
        </p:txBody>
      </p:sp>
    </p:spTree>
    <p:extLst>
      <p:ext uri="{BB962C8B-B14F-4D97-AF65-F5344CB8AC3E}">
        <p14:creationId xmlns:p14="http://schemas.microsoft.com/office/powerpoint/2010/main" val="250672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404A85E-0AC4-4347-85F3-CEBD1EDDE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6" y="2958495"/>
            <a:ext cx="10274828" cy="2483719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A582A896-568A-4F69-9E70-F55153B0FEE4}"/>
              </a:ext>
            </a:extLst>
          </p:cNvPr>
          <p:cNvSpPr/>
          <p:nvPr/>
        </p:nvSpPr>
        <p:spPr>
          <a:xfrm rot="16200000">
            <a:off x="5718218" y="444769"/>
            <a:ext cx="755560" cy="1026293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F0B03-B22D-43E0-B7BE-688209F6DC22}"/>
              </a:ext>
            </a:extLst>
          </p:cNvPr>
          <p:cNvSpPr txBox="1"/>
          <p:nvPr/>
        </p:nvSpPr>
        <p:spPr>
          <a:xfrm>
            <a:off x="926858" y="5971588"/>
            <a:ext cx="10338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 table presenting data for car pick up (drive-through) per 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23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4413304" y="91633"/>
            <a:ext cx="33654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Car Pick Up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11CE589-9D03-4885-A2A5-7900D502F4F0}"/>
              </a:ext>
            </a:extLst>
          </p:cNvPr>
          <p:cNvSpPr/>
          <p:nvPr/>
        </p:nvSpPr>
        <p:spPr>
          <a:xfrm rot="5400000">
            <a:off x="9812923" y="1579086"/>
            <a:ext cx="338554" cy="2466474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C874E-4315-476F-AD46-4D82912A5429}"/>
              </a:ext>
            </a:extLst>
          </p:cNvPr>
          <p:cNvSpPr txBox="1"/>
          <p:nvPr/>
        </p:nvSpPr>
        <p:spPr>
          <a:xfrm>
            <a:off x="9279303" y="2108137"/>
            <a:ext cx="1405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Later than ETA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47683DF-5C17-47FA-9DAA-C277CE709947}"/>
              </a:ext>
            </a:extLst>
          </p:cNvPr>
          <p:cNvSpPr/>
          <p:nvPr/>
        </p:nvSpPr>
        <p:spPr>
          <a:xfrm rot="5400000">
            <a:off x="6972466" y="1555981"/>
            <a:ext cx="338554" cy="2466474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40D0A8-7BF4-4C95-A910-4E8D4204BFF8}"/>
              </a:ext>
            </a:extLst>
          </p:cNvPr>
          <p:cNvSpPr txBox="1"/>
          <p:nvPr/>
        </p:nvSpPr>
        <p:spPr>
          <a:xfrm>
            <a:off x="6362107" y="2123663"/>
            <a:ext cx="1559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Earlier than ETA</a:t>
            </a:r>
          </a:p>
        </p:txBody>
      </p:sp>
    </p:spTree>
    <p:extLst>
      <p:ext uri="{BB962C8B-B14F-4D97-AF65-F5344CB8AC3E}">
        <p14:creationId xmlns:p14="http://schemas.microsoft.com/office/powerpoint/2010/main" val="237810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ll, white, shelf&#10;&#10;Description automatically generated">
            <a:extLst>
              <a:ext uri="{FF2B5EF4-FFF2-40B4-BE49-F238E27FC236}">
                <a16:creationId xmlns:a16="http://schemas.microsoft.com/office/drawing/2014/main" id="{8FDB501D-A378-431D-B2A8-EF3C3558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59" y="2426336"/>
            <a:ext cx="10255777" cy="2838503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A582A896-568A-4F69-9E70-F55153B0FEE4}"/>
              </a:ext>
            </a:extLst>
          </p:cNvPr>
          <p:cNvSpPr/>
          <p:nvPr/>
        </p:nvSpPr>
        <p:spPr>
          <a:xfrm rot="16200000">
            <a:off x="5767347" y="321439"/>
            <a:ext cx="755560" cy="1036119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F0B03-B22D-43E0-B7BE-688209F6DC22}"/>
              </a:ext>
            </a:extLst>
          </p:cNvPr>
          <p:cNvSpPr txBox="1"/>
          <p:nvPr/>
        </p:nvSpPr>
        <p:spPr>
          <a:xfrm>
            <a:off x="926858" y="5971588"/>
            <a:ext cx="10338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Driver performance breakdown per each driver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24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4282343" y="91633"/>
            <a:ext cx="36273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Driver Performance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11CE589-9D03-4885-A2A5-7900D502F4F0}"/>
              </a:ext>
            </a:extLst>
          </p:cNvPr>
          <p:cNvSpPr/>
          <p:nvPr/>
        </p:nvSpPr>
        <p:spPr>
          <a:xfrm rot="5400000">
            <a:off x="6796790" y="350314"/>
            <a:ext cx="338554" cy="3778349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C874E-4315-476F-AD46-4D82912A5429}"/>
              </a:ext>
            </a:extLst>
          </p:cNvPr>
          <p:cNvSpPr txBox="1"/>
          <p:nvPr/>
        </p:nvSpPr>
        <p:spPr>
          <a:xfrm>
            <a:off x="5728110" y="1540389"/>
            <a:ext cx="2475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Averages pointing drivers' performance  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47683DF-5C17-47FA-9DAA-C277CE709947}"/>
              </a:ext>
            </a:extLst>
          </p:cNvPr>
          <p:cNvSpPr/>
          <p:nvPr/>
        </p:nvSpPr>
        <p:spPr>
          <a:xfrm rot="5400000">
            <a:off x="3491329" y="1006252"/>
            <a:ext cx="338554" cy="2466474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40D0A8-7BF4-4C95-A910-4E8D4204BFF8}"/>
              </a:ext>
            </a:extLst>
          </p:cNvPr>
          <p:cNvSpPr txBox="1"/>
          <p:nvPr/>
        </p:nvSpPr>
        <p:spPr>
          <a:xfrm>
            <a:off x="2880970" y="1523065"/>
            <a:ext cx="155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Productivity Break down 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7357DB6-F337-4EE8-B01A-5F5C60FC7AC1}"/>
              </a:ext>
            </a:extLst>
          </p:cNvPr>
          <p:cNvSpPr/>
          <p:nvPr/>
        </p:nvSpPr>
        <p:spPr>
          <a:xfrm rot="5400000">
            <a:off x="9920666" y="1041554"/>
            <a:ext cx="343803" cy="2345137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259BF-7473-46E8-9B51-DC7632212C47}"/>
              </a:ext>
            </a:extLst>
          </p:cNvPr>
          <p:cNvSpPr txBox="1"/>
          <p:nvPr/>
        </p:nvSpPr>
        <p:spPr>
          <a:xfrm>
            <a:off x="9087143" y="1294167"/>
            <a:ext cx="247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Percentage of single, double, and triple deliveries </a:t>
            </a:r>
          </a:p>
        </p:txBody>
      </p:sp>
    </p:spTree>
    <p:extLst>
      <p:ext uri="{BB962C8B-B14F-4D97-AF65-F5344CB8AC3E}">
        <p14:creationId xmlns:p14="http://schemas.microsoft.com/office/powerpoint/2010/main" val="292418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495107-6AA7-4F79-923C-3CDCF4964E7E}"/>
              </a:ext>
            </a:extLst>
          </p:cNvPr>
          <p:cNvSpPr/>
          <p:nvPr/>
        </p:nvSpPr>
        <p:spPr>
          <a:xfrm>
            <a:off x="797850" y="2875002"/>
            <a:ext cx="10596299" cy="110799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 algn="ctr"/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“Alerts &amp; Details” </a:t>
            </a:r>
            <a:r>
              <a:rPr lang="en-US" sz="6600" b="1">
                <a:solidFill>
                  <a:srgbClr val="002060"/>
                </a:solidFill>
              </a:rPr>
              <a:t>tab Reports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F3A5E2B-C982-48D2-B83A-38411AE37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6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helf&#10;&#10;Description automatically generated">
            <a:extLst>
              <a:ext uri="{FF2B5EF4-FFF2-40B4-BE49-F238E27FC236}">
                <a16:creationId xmlns:a16="http://schemas.microsoft.com/office/drawing/2014/main" id="{B7FC8829-5BDE-4181-88EF-F8947836E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4" y="2244228"/>
            <a:ext cx="11610815" cy="30985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C21786-2329-4811-8EDB-E2465794B23B}"/>
              </a:ext>
            </a:extLst>
          </p:cNvPr>
          <p:cNvSpPr/>
          <p:nvPr/>
        </p:nvSpPr>
        <p:spPr>
          <a:xfrm>
            <a:off x="3325562" y="165495"/>
            <a:ext cx="55408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Detailed Order by Order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E8217-FC24-4B8F-ABB4-A0AAB821BA61}"/>
              </a:ext>
            </a:extLst>
          </p:cNvPr>
          <p:cNvSpPr/>
          <p:nvPr/>
        </p:nvSpPr>
        <p:spPr>
          <a:xfrm>
            <a:off x="1327608" y="733711"/>
            <a:ext cx="953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This report displays every single order with all the details in depth, </a:t>
            </a:r>
          </a:p>
          <a:p>
            <a:pPr algn="ctr"/>
            <a:r>
              <a:rPr lang="en-US" sz="1600"/>
              <a:t>and is very helpful when certain details are required for an inquiry or investigation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D81619-5506-4B61-954D-6457979E6A7C}"/>
              </a:ext>
            </a:extLst>
          </p:cNvPr>
          <p:cNvSpPr txBox="1"/>
          <p:nvPr/>
        </p:nvSpPr>
        <p:spPr>
          <a:xfrm>
            <a:off x="268618" y="586602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F2026-E752-4244-965E-5DE4EB5A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26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86AD1F-EAA7-49BB-9161-C5C8B67FC8F2}"/>
              </a:ext>
            </a:extLst>
          </p:cNvPr>
          <p:cNvSpPr txBox="1"/>
          <p:nvPr/>
        </p:nvSpPr>
        <p:spPr>
          <a:xfrm>
            <a:off x="9479220" y="1216636"/>
            <a:ext cx="82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 - yes</a:t>
            </a:r>
          </a:p>
          <a:p>
            <a:r>
              <a:rPr lang="en-US" b="1"/>
              <a:t>N - 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FEF5D4-5160-4FCC-8F46-E79259DE4838}"/>
              </a:ext>
            </a:extLst>
          </p:cNvPr>
          <p:cNvSpPr txBox="1"/>
          <p:nvPr/>
        </p:nvSpPr>
        <p:spPr>
          <a:xfrm>
            <a:off x="7731897" y="5532558"/>
            <a:ext cx="484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Delivered At </a:t>
            </a:r>
            <a:r>
              <a:rPr lang="en-US" sz="1200"/>
              <a:t>(time the order was delivered at)</a:t>
            </a:r>
            <a:endParaRPr lang="en-US" sz="1200" b="1"/>
          </a:p>
          <a:p>
            <a:r>
              <a:rPr lang="en-US" sz="1200" b="1"/>
              <a:t>Delivery time </a:t>
            </a:r>
            <a:r>
              <a:rPr lang="en-US" sz="1200"/>
              <a:t>(time passed since order was taken until delivered to customer)</a:t>
            </a:r>
          </a:p>
          <a:p>
            <a:r>
              <a:rPr lang="en-US" sz="1200" b="1"/>
              <a:t>Driver </a:t>
            </a:r>
            <a:r>
              <a:rPr lang="en-US" sz="1200"/>
              <a:t>(employee number &amp; name of the driver)</a:t>
            </a:r>
          </a:p>
          <a:p>
            <a:r>
              <a:rPr lang="en-US" sz="1200" b="1"/>
              <a:t>U30 </a:t>
            </a:r>
            <a:r>
              <a:rPr lang="en-US" sz="1200"/>
              <a:t>(under 30 min ATD time)</a:t>
            </a:r>
          </a:p>
          <a:p>
            <a:r>
              <a:rPr lang="en-US" sz="1200" b="1"/>
              <a:t>O40 </a:t>
            </a:r>
            <a:r>
              <a:rPr lang="en-US" sz="1200"/>
              <a:t>(over 40 min ATD time) </a:t>
            </a:r>
            <a:endParaRPr lang="en-US" sz="12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832E0-DFB6-4A4A-A0A7-9E48731C23AF}"/>
              </a:ext>
            </a:extLst>
          </p:cNvPr>
          <p:cNvSpPr/>
          <p:nvPr/>
        </p:nvSpPr>
        <p:spPr>
          <a:xfrm>
            <a:off x="106838" y="5342799"/>
            <a:ext cx="314118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Fields:</a:t>
            </a:r>
          </a:p>
          <a:p>
            <a:r>
              <a:rPr lang="en-US" sz="1200" b="1"/>
              <a:t>Orders </a:t>
            </a:r>
            <a:r>
              <a:rPr lang="en-US" sz="1200"/>
              <a:t>(order numbers)</a:t>
            </a:r>
            <a:endParaRPr lang="en-US" sz="1200" b="1"/>
          </a:p>
          <a:p>
            <a:r>
              <a:rPr lang="en-US" sz="1200" b="1"/>
              <a:t>Type</a:t>
            </a:r>
            <a:r>
              <a:rPr lang="en-US" sz="1200"/>
              <a:t> (carry out/delivery/dine in)</a:t>
            </a:r>
          </a:p>
          <a:p>
            <a:r>
              <a:rPr lang="en-US" sz="1200" b="1"/>
              <a:t>QTY</a:t>
            </a:r>
            <a:r>
              <a:rPr lang="en-US" sz="1200"/>
              <a:t> (amount of items)</a:t>
            </a:r>
            <a:endParaRPr lang="en-US" sz="1200" b="1"/>
          </a:p>
          <a:p>
            <a:r>
              <a:rPr lang="en-US" sz="1200" b="1"/>
              <a:t>Address</a:t>
            </a:r>
          </a:p>
          <a:p>
            <a:r>
              <a:rPr lang="en-US" sz="1200" b="1"/>
              <a:t>Order Time </a:t>
            </a:r>
            <a:r>
              <a:rPr lang="en-US" sz="1200"/>
              <a:t>(the time the order was taken)</a:t>
            </a:r>
          </a:p>
          <a:p>
            <a:r>
              <a:rPr lang="en-US" sz="1200" b="1"/>
              <a:t>Pack Time </a:t>
            </a:r>
            <a:r>
              <a:rPr lang="en-US" sz="1200"/>
              <a:t>(time order was bumped from Pack)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362E05-591C-4BBC-B656-E34024301F29}"/>
              </a:ext>
            </a:extLst>
          </p:cNvPr>
          <p:cNvSpPr/>
          <p:nvPr/>
        </p:nvSpPr>
        <p:spPr>
          <a:xfrm>
            <a:off x="3220143" y="5532558"/>
            <a:ext cx="4437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/>
              <a:t>Time to Make Table </a:t>
            </a:r>
            <a:r>
              <a:rPr lang="en-US" sz="1200"/>
              <a:t>(the time passed since </a:t>
            </a:r>
          </a:p>
          <a:p>
            <a:r>
              <a:rPr lang="en-US" sz="1200"/>
              <a:t>order was taken until order appeared on Make)</a:t>
            </a:r>
          </a:p>
          <a:p>
            <a:r>
              <a:rPr lang="en-US" sz="1200" b="1"/>
              <a:t>Production time </a:t>
            </a:r>
            <a:r>
              <a:rPr lang="en-US" sz="1200"/>
              <a:t>(from time the order appeared on Make until bumped)</a:t>
            </a:r>
          </a:p>
          <a:p>
            <a:r>
              <a:rPr lang="en-US" sz="1200" b="1"/>
              <a:t>Out the door at </a:t>
            </a:r>
            <a:r>
              <a:rPr lang="en-US" sz="1200"/>
              <a:t>(time the driver left the store)</a:t>
            </a:r>
          </a:p>
          <a:p>
            <a:r>
              <a:rPr lang="en-US" sz="1200" b="1"/>
              <a:t>Driving time </a:t>
            </a:r>
            <a:r>
              <a:rPr lang="en-US" sz="1200"/>
              <a:t>(time since driver left the store until arrival to delivery)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56A21D1B-7D4F-477D-9665-083A3B1E3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8F9A19-6792-4FFA-ABEF-33B34E94CC25}"/>
              </a:ext>
            </a:extLst>
          </p:cNvPr>
          <p:cNvSpPr/>
          <p:nvPr/>
        </p:nvSpPr>
        <p:spPr>
          <a:xfrm>
            <a:off x="196173" y="2706946"/>
            <a:ext cx="451527" cy="26358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D7E4F5D0-11C4-42A5-9B8C-3D3EE4C4D7EC}"/>
              </a:ext>
            </a:extLst>
          </p:cNvPr>
          <p:cNvSpPr/>
          <p:nvPr/>
        </p:nvSpPr>
        <p:spPr>
          <a:xfrm rot="5400000">
            <a:off x="9673241" y="110481"/>
            <a:ext cx="433434" cy="3834063"/>
          </a:xfrm>
          <a:prstGeom prst="leftBrace">
            <a:avLst>
              <a:gd name="adj1" fmla="val 8333"/>
              <a:gd name="adj2" fmla="val 507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92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D60B3-CC7F-4306-9562-CB923703D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74" y="1271687"/>
            <a:ext cx="9551449" cy="3950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E451B8-0722-4225-91CD-A3053DD000EF}"/>
              </a:ext>
            </a:extLst>
          </p:cNvPr>
          <p:cNvSpPr/>
          <p:nvPr/>
        </p:nvSpPr>
        <p:spPr>
          <a:xfrm>
            <a:off x="4081955" y="148930"/>
            <a:ext cx="40280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Daily Deviation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EC0B4-EA2E-44E6-A873-72CFA4BAC76B}"/>
              </a:ext>
            </a:extLst>
          </p:cNvPr>
          <p:cNvSpPr txBox="1"/>
          <p:nvPr/>
        </p:nvSpPr>
        <p:spPr>
          <a:xfrm>
            <a:off x="1580755" y="752093"/>
            <a:ext cx="903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Summarizes the deviations made from the system’s dispatching and kitchen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95088-C7CC-49FA-987F-680B656EFCA3}"/>
              </a:ext>
            </a:extLst>
          </p:cNvPr>
          <p:cNvSpPr txBox="1"/>
          <p:nvPr/>
        </p:nvSpPr>
        <p:spPr>
          <a:xfrm>
            <a:off x="3933781" y="5508741"/>
            <a:ext cx="254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Orders that were forced to the oven while system recommendation was to “hold”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8DE4D-9467-468C-8CD5-6F5ADC744F26}"/>
              </a:ext>
            </a:extLst>
          </p:cNvPr>
          <p:cNvSpPr txBox="1"/>
          <p:nvPr/>
        </p:nvSpPr>
        <p:spPr>
          <a:xfrm>
            <a:off x="6962206" y="5504932"/>
            <a:ext cx="2774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Orders that were dispatched not per the system’s recommendation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B1A0-430C-4D9E-B7F9-D20D1A2A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60119"/>
            <a:ext cx="2743200" cy="365125"/>
          </a:xfrm>
        </p:spPr>
        <p:txBody>
          <a:bodyPr/>
          <a:lstStyle/>
          <a:p>
            <a:fld id="{CA7EFF72-6E3E-4237-98E3-4B758DC2EAAA}" type="slidenum">
              <a:rPr lang="en-US" smtClean="0"/>
              <a:t>27</a:t>
            </a:fld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EF93DE-D061-4680-8A5B-65FB554D3D18}"/>
              </a:ext>
            </a:extLst>
          </p:cNvPr>
          <p:cNvCxnSpPr>
            <a:endCxn id="3" idx="0"/>
          </p:cNvCxnSpPr>
          <p:nvPr/>
        </p:nvCxnSpPr>
        <p:spPr>
          <a:xfrm flipH="1">
            <a:off x="5206400" y="4964370"/>
            <a:ext cx="621024" cy="54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ACAC06-E122-4AA7-8BAE-5EB6FDC264EF}"/>
              </a:ext>
            </a:extLst>
          </p:cNvPr>
          <p:cNvCxnSpPr>
            <a:endCxn id="8" idx="0"/>
          </p:cNvCxnSpPr>
          <p:nvPr/>
        </p:nvCxnSpPr>
        <p:spPr>
          <a:xfrm flipH="1">
            <a:off x="8349573" y="4899099"/>
            <a:ext cx="249420" cy="605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833C1BA-E7C7-4042-8B0F-E31CF720CE91}"/>
              </a:ext>
            </a:extLst>
          </p:cNvPr>
          <p:cNvSpPr txBox="1"/>
          <p:nvPr/>
        </p:nvSpPr>
        <p:spPr>
          <a:xfrm>
            <a:off x="11382949" y="4871012"/>
            <a:ext cx="6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Total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6B3AB47-1E66-477B-B44F-971D9B5A2CDB}"/>
              </a:ext>
            </a:extLst>
          </p:cNvPr>
          <p:cNvCxnSpPr>
            <a:cxnSpLocks/>
            <a:stCxn id="25" idx="0"/>
          </p:cNvCxnSpPr>
          <p:nvPr/>
        </p:nvCxnSpPr>
        <p:spPr>
          <a:xfrm rot="16200000" flipV="1">
            <a:off x="11211683" y="4381838"/>
            <a:ext cx="145517" cy="83283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1ABEAAB-DF3C-44E1-AE4C-69D481596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223E1A-4ACB-44AA-904B-33229ABF4616}"/>
              </a:ext>
            </a:extLst>
          </p:cNvPr>
          <p:cNvSpPr txBox="1"/>
          <p:nvPr/>
        </p:nvSpPr>
        <p:spPr>
          <a:xfrm>
            <a:off x="9268399" y="1597197"/>
            <a:ext cx="18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Summary Full Day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25B4499-E78B-43B8-86AE-351E1D1741B1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V="1">
            <a:off x="9405556" y="799610"/>
            <a:ext cx="145516" cy="144965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B49F02-E71E-4EE7-B361-16C99DBFFAD1}"/>
              </a:ext>
            </a:extLst>
          </p:cNvPr>
          <p:cNvSpPr/>
          <p:nvPr/>
        </p:nvSpPr>
        <p:spPr>
          <a:xfrm>
            <a:off x="3104646" y="4648200"/>
            <a:ext cx="514352" cy="7238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07F19F-9764-4321-B04C-AB835E7D9F09}"/>
              </a:ext>
            </a:extLst>
          </p:cNvPr>
          <p:cNvSpPr/>
          <p:nvPr/>
        </p:nvSpPr>
        <p:spPr>
          <a:xfrm>
            <a:off x="3104646" y="2872600"/>
            <a:ext cx="514352" cy="7238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37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7720731-CE1A-47F7-83C6-461ABB73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3" y="2178294"/>
            <a:ext cx="10008114" cy="3315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1733" y="238602"/>
            <a:ext cx="44685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KPI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Alerts and Deviations</a:t>
            </a:r>
            <a:endParaRPr kumimoji="0" lang="he-IL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002" y="837603"/>
            <a:ext cx="10719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detailed information on all bottlenecks and alerts in-store operation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22367A9-D341-4BC0-9540-B25E5B49B740}"/>
              </a:ext>
            </a:extLst>
          </p:cNvPr>
          <p:cNvCxnSpPr>
            <a:cxnSpLocks/>
            <a:endCxn id="19" idx="2"/>
          </p:cNvCxnSpPr>
          <p:nvPr/>
        </p:nvCxnSpPr>
        <p:spPr>
          <a:xfrm rot="16200000" flipV="1">
            <a:off x="8116904" y="1810645"/>
            <a:ext cx="591467" cy="395928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D57C3F7-2B6C-4761-8096-2CD165717E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9847216" y="1878369"/>
            <a:ext cx="612868" cy="34290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5C1B0D-E8FA-459D-89E5-65D8908B0209}"/>
              </a:ext>
            </a:extLst>
          </p:cNvPr>
          <p:cNvSpPr txBox="1"/>
          <p:nvPr/>
        </p:nvSpPr>
        <p:spPr>
          <a:xfrm>
            <a:off x="7440903" y="1374321"/>
            <a:ext cx="1547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bottleneck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5EEC99-1B55-40BC-AF67-CEF1DCC079DF}"/>
              </a:ext>
            </a:extLst>
          </p:cNvPr>
          <p:cNvSpPr txBox="1"/>
          <p:nvPr/>
        </p:nvSpPr>
        <p:spPr>
          <a:xfrm>
            <a:off x="9038109" y="1364325"/>
            <a:ext cx="1711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it is based 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3A2EDD7-E96A-4714-9990-40C5DAFE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EFF72-6E3E-4237-98E3-4B758DC2EA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1332C53-B29F-43D5-8EFB-4D5B33477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6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51ED-E1DF-4DDC-A694-1041174E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EFF72-6E3E-4237-98E3-4B758DC2EA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72A65-6953-41E2-9336-9301B3ECF798}"/>
              </a:ext>
            </a:extLst>
          </p:cNvPr>
          <p:cNvSpPr/>
          <p:nvPr/>
        </p:nvSpPr>
        <p:spPr>
          <a:xfrm>
            <a:off x="4517971" y="182563"/>
            <a:ext cx="31560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Deviation Reason</a:t>
            </a:r>
            <a:endParaRPr kumimoji="0" lang="he-IL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DBF3F2F-88E0-47F4-B3A6-89F90D67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7460B8-2D9A-4559-AD59-00219C431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5" y="1596373"/>
            <a:ext cx="11951029" cy="4489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391D4-BC70-488F-9544-A42932558056}"/>
              </a:ext>
            </a:extLst>
          </p:cNvPr>
          <p:cNvSpPr txBox="1"/>
          <p:nvPr/>
        </p:nvSpPr>
        <p:spPr>
          <a:xfrm>
            <a:off x="2324100" y="1037506"/>
            <a:ext cx="812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Displays every single dispatch deviation details and the ‘reason’ selected by manager</a:t>
            </a:r>
            <a:endParaRPr lang="en-I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E8B139-A666-4F5E-B931-352CDD9C0893}"/>
              </a:ext>
            </a:extLst>
          </p:cNvPr>
          <p:cNvSpPr/>
          <p:nvPr/>
        </p:nvSpPr>
        <p:spPr>
          <a:xfrm>
            <a:off x="628146" y="3352800"/>
            <a:ext cx="514352" cy="20192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4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1409A-9906-407E-B79A-69110788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A172A-351E-4152-9858-D45552034E34}"/>
              </a:ext>
            </a:extLst>
          </p:cNvPr>
          <p:cNvSpPr/>
          <p:nvPr/>
        </p:nvSpPr>
        <p:spPr>
          <a:xfrm>
            <a:off x="5126041" y="2890391"/>
            <a:ext cx="57459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002060"/>
                </a:solidFill>
                <a:cs typeface="Arial" panose="020B0604020202020204" pitchFamily="34" charset="0"/>
              </a:rPr>
              <a:t>Option to RESET PASSWORD</a:t>
            </a: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Under the Reports Menu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74FBC0E-E57B-4F06-8F22-12BDC357F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DF618A-07B4-4172-9637-E457E8477852}"/>
              </a:ext>
            </a:extLst>
          </p:cNvPr>
          <p:cNvSpPr/>
          <p:nvPr/>
        </p:nvSpPr>
        <p:spPr>
          <a:xfrm>
            <a:off x="2992441" y="200001"/>
            <a:ext cx="5745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Dashboards - </a:t>
            </a:r>
            <a:r>
              <a:rPr lang="en-US" sz="3200" b="1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Logging in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AA2542-DD00-447A-B992-EBDC47218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1180036"/>
            <a:ext cx="2486525" cy="4848591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3630EEA-7F58-441C-A262-BD1D7ECC15E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56547" y="3604332"/>
            <a:ext cx="1869494" cy="1838326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32ECF6-77A8-4EC1-B33D-FFAFBFD30B77}"/>
              </a:ext>
            </a:extLst>
          </p:cNvPr>
          <p:cNvSpPr/>
          <p:nvPr/>
        </p:nvSpPr>
        <p:spPr>
          <a:xfrm>
            <a:off x="2694171" y="2367171"/>
            <a:ext cx="68036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</a:rPr>
              <a:t>“Map Reports” tab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24516F2-062C-4951-969A-1BA44A85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4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993D-A48F-4B7B-BAA2-C257ABA9DC6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98894" y="839956"/>
            <a:ext cx="899421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The Heat Map displays the orders on an electronic map and is a great proprietary tool that helps executives analyze and manage their coverage areas 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5641D6-5D81-4386-99A5-5D6F948A6582}"/>
              </a:ext>
            </a:extLst>
          </p:cNvPr>
          <p:cNvSpPr/>
          <p:nvPr/>
        </p:nvSpPr>
        <p:spPr>
          <a:xfrm>
            <a:off x="6972300" y="2690336"/>
            <a:ext cx="3775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The report specifically points out soft spots, areas with a great growth potential and risky zones (areas with late delivery times), as well as a great tool for re-organizing delivery areas.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7F5F9E7-C835-4087-86AD-890179BD5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B94D4-1E0E-4DB3-9861-7236EB56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30" y="1694954"/>
            <a:ext cx="4350769" cy="47523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051CB8-9ECB-4279-B615-B1407E2F7D16}"/>
              </a:ext>
            </a:extLst>
          </p:cNvPr>
          <p:cNvSpPr/>
          <p:nvPr/>
        </p:nvSpPr>
        <p:spPr>
          <a:xfrm>
            <a:off x="3446396" y="200402"/>
            <a:ext cx="529920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Demographic Map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81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FAD2C-E75E-4C85-A147-D35BD5F4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96" y="795483"/>
            <a:ext cx="1993870" cy="59664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150" y="5550102"/>
            <a:ext cx="2743200" cy="365125"/>
          </a:xfrm>
        </p:spPr>
        <p:txBody>
          <a:bodyPr/>
          <a:lstStyle/>
          <a:p>
            <a:fld id="{9953993D-A48F-4B7B-BAA2-C257ABA9DC6B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>
            <a:off x="5575274" y="1314541"/>
            <a:ext cx="792480" cy="32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67754" y="1357285"/>
            <a:ext cx="384034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/>
              <a:t>Choose the dates</a:t>
            </a:r>
          </a:p>
          <a:p>
            <a:r>
              <a:rPr lang="en-US" sz="1600"/>
              <a:t>There’s an option to review 1 or more days  </a:t>
            </a:r>
            <a:endParaRPr lang="he-IL" sz="1600"/>
          </a:p>
        </p:txBody>
      </p:sp>
      <p:cxnSp>
        <p:nvCxnSpPr>
          <p:cNvPr id="15" name="Elbow Connector 14"/>
          <p:cNvCxnSpPr>
            <a:cxnSpLocks/>
          </p:cNvCxnSpPr>
          <p:nvPr/>
        </p:nvCxnSpPr>
        <p:spPr>
          <a:xfrm>
            <a:off x="5575274" y="2249839"/>
            <a:ext cx="853440" cy="16104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98536" y="2152946"/>
            <a:ext cx="39421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/>
              <a:t>Choose the relevant store, there is an option </a:t>
            </a:r>
          </a:p>
          <a:p>
            <a:r>
              <a:rPr lang="en-US" sz="1600"/>
              <a:t>to view one or multiple stores</a:t>
            </a:r>
            <a:endParaRPr lang="he-IL" sz="1600"/>
          </a:p>
        </p:txBody>
      </p:sp>
      <p:cxnSp>
        <p:nvCxnSpPr>
          <p:cNvPr id="18" name="Elbow Connector 17"/>
          <p:cNvCxnSpPr>
            <a:cxnSpLocks/>
          </p:cNvCxnSpPr>
          <p:nvPr/>
        </p:nvCxnSpPr>
        <p:spPr>
          <a:xfrm>
            <a:off x="5575274" y="3474720"/>
            <a:ext cx="807720" cy="13894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22336" y="3429000"/>
            <a:ext cx="377462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/>
              <a:t>Choose the hours you would like to look at </a:t>
            </a:r>
            <a:endParaRPr lang="he-IL" sz="1600"/>
          </a:p>
        </p:txBody>
      </p:sp>
      <p:sp>
        <p:nvSpPr>
          <p:cNvPr id="21" name="TextBox 20"/>
          <p:cNvSpPr txBox="1"/>
          <p:nvPr/>
        </p:nvSpPr>
        <p:spPr>
          <a:xfrm>
            <a:off x="6428714" y="5984737"/>
            <a:ext cx="410952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/>
              <a:t>Click </a:t>
            </a:r>
            <a:r>
              <a:rPr lang="en-US" sz="1600" b="1"/>
              <a:t>“Send” </a:t>
            </a:r>
            <a:r>
              <a:rPr lang="en-US" sz="1600"/>
              <a:t>to see the updated data</a:t>
            </a:r>
            <a:endParaRPr lang="he-IL" sz="1600"/>
          </a:p>
        </p:txBody>
      </p:sp>
      <p:sp>
        <p:nvSpPr>
          <p:cNvPr id="24" name="TextBox 23"/>
          <p:cNvSpPr txBox="1"/>
          <p:nvPr/>
        </p:nvSpPr>
        <p:spPr>
          <a:xfrm>
            <a:off x="6322336" y="3987043"/>
            <a:ext cx="415934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/>
              <a:t>Option to filter the deliveries according to their </a:t>
            </a:r>
          </a:p>
          <a:p>
            <a:r>
              <a:rPr lang="en-US" sz="1600"/>
              <a:t>payment amount </a:t>
            </a:r>
          </a:p>
        </p:txBody>
      </p:sp>
      <p:cxnSp>
        <p:nvCxnSpPr>
          <p:cNvPr id="26" name="Elbow Connector 25"/>
          <p:cNvCxnSpPr>
            <a:cxnSpLocks/>
          </p:cNvCxnSpPr>
          <p:nvPr/>
        </p:nvCxnSpPr>
        <p:spPr>
          <a:xfrm>
            <a:off x="5601938" y="6104492"/>
            <a:ext cx="856954" cy="8230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>
            <a:off x="5575274" y="4052273"/>
            <a:ext cx="622253" cy="6400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6367754" y="5151739"/>
            <a:ext cx="36688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/>
              <a:t>Option to filter the deliveries according to</a:t>
            </a:r>
          </a:p>
          <a:p>
            <a:r>
              <a:rPr lang="en-US" sz="1600"/>
              <a:t>their (ATD) at the door time</a:t>
            </a:r>
            <a:endParaRPr lang="he-IL" sz="1600"/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A713CB35-4D54-40C9-A4E4-DD83A6F35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D3FE53-D762-41F0-BDF7-921460B5E71A}"/>
              </a:ext>
            </a:extLst>
          </p:cNvPr>
          <p:cNvSpPr/>
          <p:nvPr/>
        </p:nvSpPr>
        <p:spPr>
          <a:xfrm>
            <a:off x="3446396" y="200402"/>
            <a:ext cx="529920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Demographic Map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D83F580-5B41-4AA2-8825-AFB8A036F114}"/>
              </a:ext>
            </a:extLst>
          </p:cNvPr>
          <p:cNvSpPr/>
          <p:nvPr/>
        </p:nvSpPr>
        <p:spPr>
          <a:xfrm>
            <a:off x="5595602" y="5130960"/>
            <a:ext cx="622253" cy="6400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5843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3912B-807F-41DF-98C4-FC22142AD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441124"/>
            <a:ext cx="7667625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993D-A48F-4B7B-BAA2-C257ABA9DC6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8996" y="1666697"/>
            <a:ext cx="4587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600"/>
              <a:t>Deliveries that are in the same area </a:t>
            </a:r>
          </a:p>
          <a:p>
            <a:pPr rtl="1"/>
            <a:r>
              <a:rPr lang="en-US" sz="1600"/>
              <a:t>are grouped together into a bubble, </a:t>
            </a:r>
          </a:p>
          <a:p>
            <a:pPr rtl="1"/>
            <a:r>
              <a:rPr lang="en-US" sz="1600"/>
              <a:t>the number of deliveries grouped is </a:t>
            </a:r>
          </a:p>
          <a:p>
            <a:pPr rtl="1"/>
            <a:r>
              <a:rPr lang="en-US" sz="1600"/>
              <a:t>written on the bubble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5601" y="943780"/>
            <a:ext cx="8560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/>
              <a:t>The map displays the selected store/s and all their deliveries in their location on the map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EE50FB-77AB-48C2-8851-B5DF439C5C78}"/>
              </a:ext>
            </a:extLst>
          </p:cNvPr>
          <p:cNvSpPr/>
          <p:nvPr/>
        </p:nvSpPr>
        <p:spPr>
          <a:xfrm>
            <a:off x="4463844" y="2962891"/>
            <a:ext cx="410426" cy="51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0172A7C-B2A8-4D69-B727-A9A8DF0230CE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3248025" y="2038350"/>
            <a:ext cx="1215819" cy="118377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A64F524-EF0C-4A27-AFC4-9C5266013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8C905C-72E9-46F8-A03D-C3A4409882F9}"/>
              </a:ext>
            </a:extLst>
          </p:cNvPr>
          <p:cNvSpPr/>
          <p:nvPr/>
        </p:nvSpPr>
        <p:spPr>
          <a:xfrm>
            <a:off x="3446396" y="200402"/>
            <a:ext cx="529920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Demographic Map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4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EC4010-C2C4-4DAE-A16E-C2345070B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768548"/>
            <a:ext cx="7115175" cy="46574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993D-A48F-4B7B-BAA2-C257ABA9DC6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860" y="934117"/>
            <a:ext cx="996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/>
              <a:t>The manager can zoom in and see the areas and deliveries more closely and specifically</a:t>
            </a:r>
          </a:p>
          <a:p>
            <a:pPr algn="ctr" rtl="1"/>
            <a:r>
              <a:rPr lang="en-US"/>
              <a:t>By zooming in fully, the map displays each and every delivery in its exact location on the map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18E9CC-CB03-4CE5-960D-AA2DE1CE48DC}"/>
              </a:ext>
            </a:extLst>
          </p:cNvPr>
          <p:cNvCxnSpPr>
            <a:cxnSpLocks/>
          </p:cNvCxnSpPr>
          <p:nvPr/>
        </p:nvCxnSpPr>
        <p:spPr>
          <a:xfrm flipH="1">
            <a:off x="6600826" y="1656648"/>
            <a:ext cx="409574" cy="591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97A2CD6-BF23-4C47-BA94-5C62573E3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4962FA7-AEBD-4523-9E55-A84BB131B774}"/>
              </a:ext>
            </a:extLst>
          </p:cNvPr>
          <p:cNvSpPr/>
          <p:nvPr/>
        </p:nvSpPr>
        <p:spPr>
          <a:xfrm>
            <a:off x="6369444" y="2247900"/>
            <a:ext cx="409574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C4908-B676-44B9-BCBB-D777DAEFB132}"/>
              </a:ext>
            </a:extLst>
          </p:cNvPr>
          <p:cNvSpPr/>
          <p:nvPr/>
        </p:nvSpPr>
        <p:spPr>
          <a:xfrm>
            <a:off x="3446396" y="200402"/>
            <a:ext cx="529920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Demographic Map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99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993D-A48F-4B7B-BAA2-C257ABA9DC6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5826" y="11970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/>
              <a:t>Hovering over the location icon will show a pop up: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145" y="1651728"/>
            <a:ext cx="4650855" cy="4612205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047493" y="3619866"/>
            <a:ext cx="230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Order number</a:t>
            </a:r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7047493" y="2775309"/>
            <a:ext cx="93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Address</a:t>
            </a:r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7047493" y="2485005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Customer name</a:t>
            </a:r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7047493" y="3067692"/>
            <a:ext cx="1433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Delivery time</a:t>
            </a:r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7047493" y="3343779"/>
            <a:ext cx="179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Payment amount</a:t>
            </a:r>
            <a:endParaRPr lang="he-IL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852D297-8D0E-4633-8C22-B017CE8A02BD}"/>
              </a:ext>
            </a:extLst>
          </p:cNvPr>
          <p:cNvSpPr/>
          <p:nvPr/>
        </p:nvSpPr>
        <p:spPr>
          <a:xfrm>
            <a:off x="6271667" y="2373057"/>
            <a:ext cx="600159" cy="183822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0B88154-9F7A-4161-95C0-2B8873038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DCBCDF-9938-44C6-83FD-A76C74AB83D3}"/>
              </a:ext>
            </a:extLst>
          </p:cNvPr>
          <p:cNvSpPr/>
          <p:nvPr/>
        </p:nvSpPr>
        <p:spPr>
          <a:xfrm>
            <a:off x="3446396" y="200402"/>
            <a:ext cx="529920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Demographic Map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78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993D-A48F-4B7B-BAA2-C257ABA9DC6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4020" y="809751"/>
            <a:ext cx="111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By zooming out fully, the manager can quickly see the total amount of deliveries in each store for the selected dates </a:t>
            </a:r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453" y="1346096"/>
            <a:ext cx="6585093" cy="51928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0AE62F0-3A54-44B1-A6A0-985E15455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351307-72B3-4444-AC43-B839DB121D66}"/>
              </a:ext>
            </a:extLst>
          </p:cNvPr>
          <p:cNvSpPr/>
          <p:nvPr/>
        </p:nvSpPr>
        <p:spPr>
          <a:xfrm>
            <a:off x="3446396" y="200402"/>
            <a:ext cx="529920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Demographic Map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8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AFC3F-C4EE-4844-BDFC-95C64AAB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84" y="2683987"/>
            <a:ext cx="10623504" cy="4053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41C96-AE7F-4BB2-89D9-F992BBD00E30}"/>
              </a:ext>
            </a:extLst>
          </p:cNvPr>
          <p:cNvSpPr txBox="1"/>
          <p:nvPr/>
        </p:nvSpPr>
        <p:spPr>
          <a:xfrm>
            <a:off x="3426087" y="242590"/>
            <a:ext cx="5342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Delivered Distance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C6A7C-A325-408D-8C50-E1975445B2CC}"/>
              </a:ext>
            </a:extLst>
          </p:cNvPr>
          <p:cNvSpPr txBox="1"/>
          <p:nvPr/>
        </p:nvSpPr>
        <p:spPr>
          <a:xfrm>
            <a:off x="433922" y="876859"/>
            <a:ext cx="1132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informs regarding the distance from location in which the drivers clicked the “delivered” button on the App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indicates for management how accurate the drivers “delivered” reporting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B631A0-39EB-4397-93A1-FA4199BC2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3409D1-EBEC-4E1B-96F1-1ABFF3A7E8CD}"/>
              </a:ext>
            </a:extLst>
          </p:cNvPr>
          <p:cNvSpPr txBox="1"/>
          <p:nvPr/>
        </p:nvSpPr>
        <p:spPr>
          <a:xfrm>
            <a:off x="3782932" y="1748196"/>
            <a:ext cx="2489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orders delivered within the defined distance from delivery location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BBC35-F0A5-4229-BF6B-FCB139D2BD2C}"/>
              </a:ext>
            </a:extLst>
          </p:cNvPr>
          <p:cNvSpPr txBox="1"/>
          <p:nvPr/>
        </p:nvSpPr>
        <p:spPr>
          <a:xfrm>
            <a:off x="6504440" y="1742387"/>
            <a:ext cx="261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orders that were not delivered within the defined distance from location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528462-1DAA-41CE-941B-913A2C4FA510}"/>
              </a:ext>
            </a:extLst>
          </p:cNvPr>
          <p:cNvSpPr txBox="1"/>
          <p:nvPr/>
        </p:nvSpPr>
        <p:spPr>
          <a:xfrm>
            <a:off x="9326873" y="1742032"/>
            <a:ext cx="2002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orders delivered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manually from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Dispatch in the store 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88E7F5C-E43C-460F-87C5-E6F2D276BD7F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216106" y="3125282"/>
            <a:ext cx="1320862" cy="20405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935F219-3FD4-4764-A846-A8C8489E5E51}"/>
              </a:ext>
            </a:extLst>
          </p:cNvPr>
          <p:cNvCxnSpPr>
            <a:cxnSpLocks/>
          </p:cNvCxnSpPr>
          <p:nvPr/>
        </p:nvCxnSpPr>
        <p:spPr>
          <a:xfrm rot="16200000" flipV="1">
            <a:off x="7613542" y="3125282"/>
            <a:ext cx="1320862" cy="20405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1935780-526A-40CC-9BF8-4267F1562C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06918" y="3125282"/>
            <a:ext cx="1320862" cy="20405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6B52843-5EE7-4C8A-A24F-DD86CDE95833}"/>
              </a:ext>
            </a:extLst>
          </p:cNvPr>
          <p:cNvSpPr/>
          <p:nvPr/>
        </p:nvSpPr>
        <p:spPr>
          <a:xfrm>
            <a:off x="990096" y="6099106"/>
            <a:ext cx="1314954" cy="6033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60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140F7-347F-41AF-89B1-ADF976A9B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04" y="1831260"/>
            <a:ext cx="10134600" cy="4569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41C96-AE7F-4BB2-89D9-F992BBD00E30}"/>
              </a:ext>
            </a:extLst>
          </p:cNvPr>
          <p:cNvSpPr txBox="1"/>
          <p:nvPr/>
        </p:nvSpPr>
        <p:spPr>
          <a:xfrm>
            <a:off x="2795530" y="242590"/>
            <a:ext cx="660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 Delivered Distance Details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C6A7C-A325-408D-8C50-E1975445B2CC}"/>
              </a:ext>
            </a:extLst>
          </p:cNvPr>
          <p:cNvSpPr txBox="1"/>
          <p:nvPr/>
        </p:nvSpPr>
        <p:spPr>
          <a:xfrm>
            <a:off x="433922" y="876859"/>
            <a:ext cx="1132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report displays a break down per order and whether the driver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marked the order as ‘delivered’ in the customer’s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location or not. 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B631A0-39EB-4397-93A1-FA4199BC2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6B52843-5EE7-4C8A-A24F-DD86CDE95833}"/>
              </a:ext>
            </a:extLst>
          </p:cNvPr>
          <p:cNvSpPr/>
          <p:nvPr/>
        </p:nvSpPr>
        <p:spPr>
          <a:xfrm>
            <a:off x="1213433" y="3648075"/>
            <a:ext cx="720142" cy="21621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7FE70C-0833-4F80-B158-BA4D0DAEC858}"/>
              </a:ext>
            </a:extLst>
          </p:cNvPr>
          <p:cNvSpPr/>
          <p:nvPr/>
        </p:nvSpPr>
        <p:spPr>
          <a:xfrm>
            <a:off x="3611936" y="3648074"/>
            <a:ext cx="807663" cy="21621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Driver names</a:t>
            </a:r>
            <a:endParaRPr lang="en-IL" sz="14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84631-CF86-43F5-8D6A-6B7B0D919061}"/>
              </a:ext>
            </a:extLst>
          </p:cNvPr>
          <p:cNvSpPr txBox="1"/>
          <p:nvPr/>
        </p:nvSpPr>
        <p:spPr>
          <a:xfrm>
            <a:off x="11267026" y="3078256"/>
            <a:ext cx="7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 - Yes</a:t>
            </a:r>
          </a:p>
          <a:p>
            <a:r>
              <a:rPr lang="en-US"/>
              <a:t>N - No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23576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32ECF6-77A8-4EC1-B33D-FFAFBFD30B77}"/>
              </a:ext>
            </a:extLst>
          </p:cNvPr>
          <p:cNvSpPr/>
          <p:nvPr/>
        </p:nvSpPr>
        <p:spPr>
          <a:xfrm>
            <a:off x="2351900" y="2367171"/>
            <a:ext cx="74882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</a:rPr>
              <a:t>“Summary Page” tab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24516F2-062C-4951-969A-1BA44A85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5D922783-00F9-4509-A994-EF8F4367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7" y="1589072"/>
            <a:ext cx="9932049" cy="48022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02228-1B98-49FF-843C-C9E06FC6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27725"/>
            <a:ext cx="2743200" cy="365125"/>
          </a:xfrm>
        </p:spPr>
        <p:txBody>
          <a:bodyPr/>
          <a:lstStyle/>
          <a:p>
            <a:fld id="{CA7EFF72-6E3E-4237-98E3-4B758DC2EAAA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92451-4514-49D2-8551-331299A63384}"/>
              </a:ext>
            </a:extLst>
          </p:cNvPr>
          <p:cNvSpPr/>
          <p:nvPr/>
        </p:nvSpPr>
        <p:spPr>
          <a:xfrm>
            <a:off x="3223013" y="101529"/>
            <a:ext cx="574597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Main Page Report</a:t>
            </a:r>
          </a:p>
          <a:p>
            <a:pPr algn="ctr">
              <a:spcBef>
                <a:spcPct val="0"/>
              </a:spcBef>
            </a:pPr>
            <a:r>
              <a:rPr lang="en-US" sz="1400">
                <a:solidFill>
                  <a:srgbClr val="002060"/>
                </a:solidFill>
                <a:cs typeface="Arial" panose="020B0604020202020204" pitchFamily="34" charset="0"/>
              </a:rPr>
              <a:t>(Upon opening the Dashboards)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8CAB1-CEF3-4010-91B6-57945DD88AA3}"/>
              </a:ext>
            </a:extLst>
          </p:cNvPr>
          <p:cNvSpPr txBox="1"/>
          <p:nvPr/>
        </p:nvSpPr>
        <p:spPr>
          <a:xfrm>
            <a:off x="10961702" y="2256321"/>
            <a:ext cx="1138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Filter Panel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36324-9F5C-4A79-8947-5EFF7F7F09DB}"/>
              </a:ext>
            </a:extLst>
          </p:cNvPr>
          <p:cNvSpPr/>
          <p:nvPr/>
        </p:nvSpPr>
        <p:spPr>
          <a:xfrm>
            <a:off x="835674" y="1612383"/>
            <a:ext cx="1181099" cy="4802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404091-FA45-4755-9CD5-BC5F3D85929D}"/>
              </a:ext>
            </a:extLst>
          </p:cNvPr>
          <p:cNvSpPr/>
          <p:nvPr/>
        </p:nvSpPr>
        <p:spPr>
          <a:xfrm>
            <a:off x="2045241" y="1941095"/>
            <a:ext cx="8700425" cy="4129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EC93F-F0EE-41AD-9C0F-3BF40DF3DD3C}"/>
              </a:ext>
            </a:extLst>
          </p:cNvPr>
          <p:cNvSpPr/>
          <p:nvPr/>
        </p:nvSpPr>
        <p:spPr>
          <a:xfrm>
            <a:off x="10498035" y="3924219"/>
            <a:ext cx="419099" cy="31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026B0D-7FF5-4DB0-B973-03D0711FE9CF}"/>
              </a:ext>
            </a:extLst>
          </p:cNvPr>
          <p:cNvSpPr txBox="1"/>
          <p:nvPr/>
        </p:nvSpPr>
        <p:spPr>
          <a:xfrm>
            <a:off x="1091434" y="852426"/>
            <a:ext cx="1396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Reports Menu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78B005-83BE-4E37-96FB-A6EBC644ED45}"/>
              </a:ext>
            </a:extLst>
          </p:cNvPr>
          <p:cNvSpPr txBox="1"/>
          <p:nvPr/>
        </p:nvSpPr>
        <p:spPr>
          <a:xfrm>
            <a:off x="4706198" y="852426"/>
            <a:ext cx="142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Production time </a:t>
            </a:r>
          </a:p>
          <a:p>
            <a:pPr algn="ctr"/>
            <a:r>
              <a:rPr lang="en-US" sz="1400"/>
              <a:t>U3 min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657D53-89AD-4B49-A95F-27C3010071B8}"/>
              </a:ext>
            </a:extLst>
          </p:cNvPr>
          <p:cNvSpPr txBox="1"/>
          <p:nvPr/>
        </p:nvSpPr>
        <p:spPr>
          <a:xfrm>
            <a:off x="6414556" y="852426"/>
            <a:ext cx="109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Hot % Fresh </a:t>
            </a:r>
          </a:p>
          <a:p>
            <a:pPr algn="ctr"/>
            <a:r>
              <a:rPr lang="en-US" sz="1400"/>
              <a:t>U14 min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0B0AF7-5A52-4B68-BE9E-E0E8E3B8BE3D}"/>
              </a:ext>
            </a:extLst>
          </p:cNvPr>
          <p:cNvSpPr txBox="1"/>
          <p:nvPr/>
        </p:nvSpPr>
        <p:spPr>
          <a:xfrm>
            <a:off x="7720274" y="817175"/>
            <a:ext cx="1455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At the door time </a:t>
            </a:r>
          </a:p>
          <a:p>
            <a:pPr algn="ctr"/>
            <a:r>
              <a:rPr lang="en-US" sz="1400"/>
              <a:t>U30 min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FF4C33-0FF1-4B33-915E-E1AF7EFAADEB}"/>
              </a:ext>
            </a:extLst>
          </p:cNvPr>
          <p:cNvSpPr txBox="1"/>
          <p:nvPr/>
        </p:nvSpPr>
        <p:spPr>
          <a:xfrm>
            <a:off x="9260920" y="854620"/>
            <a:ext cx="1110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Hot % Fresh </a:t>
            </a:r>
          </a:p>
          <a:p>
            <a:pPr algn="ctr"/>
            <a:r>
              <a:rPr lang="en-US" sz="1400"/>
              <a:t>U20 min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AE5C6D31-770A-4885-BA1C-CC0DFC92640A}"/>
              </a:ext>
            </a:extLst>
          </p:cNvPr>
          <p:cNvCxnSpPr/>
          <p:nvPr/>
        </p:nvCxnSpPr>
        <p:spPr>
          <a:xfrm rot="5400000">
            <a:off x="6543027" y="1575886"/>
            <a:ext cx="591235" cy="161925"/>
          </a:xfrm>
          <a:prstGeom prst="bentConnector3">
            <a:avLst>
              <a:gd name="adj1" fmla="val 5000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4788580-6E48-4C1C-9E48-55DF49350B26}"/>
              </a:ext>
            </a:extLst>
          </p:cNvPr>
          <p:cNvCxnSpPr/>
          <p:nvPr/>
        </p:nvCxnSpPr>
        <p:spPr>
          <a:xfrm rot="5400000">
            <a:off x="8152228" y="1569939"/>
            <a:ext cx="591235" cy="161925"/>
          </a:xfrm>
          <a:prstGeom prst="bentConnector3">
            <a:avLst>
              <a:gd name="adj1" fmla="val 5000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A2D1B9B-AEFF-4CF3-8740-680D79B5E563}"/>
              </a:ext>
            </a:extLst>
          </p:cNvPr>
          <p:cNvCxnSpPr/>
          <p:nvPr/>
        </p:nvCxnSpPr>
        <p:spPr>
          <a:xfrm rot="5400000">
            <a:off x="9439749" y="1569938"/>
            <a:ext cx="591235" cy="161925"/>
          </a:xfrm>
          <a:prstGeom prst="bentConnector3">
            <a:avLst>
              <a:gd name="adj1" fmla="val 5000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2DAF8C7-A3D1-4479-A703-E3694D2B2D70}"/>
              </a:ext>
            </a:extLst>
          </p:cNvPr>
          <p:cNvCxnSpPr/>
          <p:nvPr/>
        </p:nvCxnSpPr>
        <p:spPr>
          <a:xfrm rot="5400000">
            <a:off x="5044429" y="1575886"/>
            <a:ext cx="591235" cy="161925"/>
          </a:xfrm>
          <a:prstGeom prst="bentConnector3">
            <a:avLst>
              <a:gd name="adj1" fmla="val 5000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DC347A5-4A9F-488E-B025-A5138C22AEA4}"/>
              </a:ext>
            </a:extLst>
          </p:cNvPr>
          <p:cNvSpPr txBox="1"/>
          <p:nvPr/>
        </p:nvSpPr>
        <p:spPr>
          <a:xfrm>
            <a:off x="2600324" y="6111916"/>
            <a:ext cx="1514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Deviations </a:t>
            </a:r>
          </a:p>
          <a:p>
            <a:r>
              <a:rPr lang="en-US" sz="1400"/>
              <a:t>from system </a:t>
            </a:r>
          </a:p>
          <a:p>
            <a:r>
              <a:rPr lang="en-US" sz="1400"/>
              <a:t>recommendations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4B2DBE-A822-4A47-85B2-5785458CE879}"/>
              </a:ext>
            </a:extLst>
          </p:cNvPr>
          <p:cNvSpPr txBox="1"/>
          <p:nvPr/>
        </p:nvSpPr>
        <p:spPr>
          <a:xfrm>
            <a:off x="5116571" y="6157216"/>
            <a:ext cx="584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Driver’s productivity (amount of deliveries per hour per driver by store)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71688B8-0C63-47C7-B908-EFBE38FA5A81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00984" y="5841779"/>
            <a:ext cx="933816" cy="48975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EB312FE-BD64-4806-A0C9-C5F7C327477C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96938" y="5704463"/>
            <a:ext cx="571683" cy="402258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81DC9E4-9408-45FD-93F9-7233507CC673}"/>
              </a:ext>
            </a:extLst>
          </p:cNvPr>
          <p:cNvCxnSpPr/>
          <p:nvPr/>
        </p:nvCxnSpPr>
        <p:spPr>
          <a:xfrm rot="5400000">
            <a:off x="1339204" y="1376240"/>
            <a:ext cx="591235" cy="161925"/>
          </a:xfrm>
          <a:prstGeom prst="bentConnector3">
            <a:avLst>
              <a:gd name="adj1" fmla="val 5000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E247212-DE95-4BF3-9393-D49B12E089FD}"/>
              </a:ext>
            </a:extLst>
          </p:cNvPr>
          <p:cNvCxnSpPr>
            <a:cxnSpLocks/>
          </p:cNvCxnSpPr>
          <p:nvPr/>
        </p:nvCxnSpPr>
        <p:spPr>
          <a:xfrm rot="5400000">
            <a:off x="10449858" y="2852602"/>
            <a:ext cx="1242638" cy="72718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F7510E-3D1D-48A8-BDE9-D609400B98E6}"/>
              </a:ext>
            </a:extLst>
          </p:cNvPr>
          <p:cNvSpPr/>
          <p:nvPr/>
        </p:nvSpPr>
        <p:spPr>
          <a:xfrm>
            <a:off x="6824357" y="5714999"/>
            <a:ext cx="1986268" cy="2447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Store/s</a:t>
            </a:r>
            <a:endParaRPr lang="en-I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63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EE49A-877A-483E-AAC4-EE24ADF5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658476"/>
            <a:ext cx="9496426" cy="45223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8561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993D-A48F-4B7B-BAA2-C257ABA9DC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1090" y="1256772"/>
            <a:ext cx="2804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delivery times statistics</a:t>
            </a: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4304" y="2041197"/>
            <a:ext cx="7127997" cy="1387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Connector: Elbow 11"/>
          <p:cNvCxnSpPr>
            <a:cxnSpLocks/>
          </p:cNvCxnSpPr>
          <p:nvPr/>
        </p:nvCxnSpPr>
        <p:spPr>
          <a:xfrm rot="5400000">
            <a:off x="7716414" y="1687409"/>
            <a:ext cx="402045" cy="27102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4D845D-BE3F-4497-A67B-C2BD41A96F30}"/>
              </a:ext>
            </a:extLst>
          </p:cNvPr>
          <p:cNvSpPr txBox="1"/>
          <p:nvPr/>
        </p:nvSpPr>
        <p:spPr>
          <a:xfrm>
            <a:off x="1361170" y="1269053"/>
            <a:ext cx="171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top section: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71347-937D-431D-A68F-6175EC1CC1A1}"/>
              </a:ext>
            </a:extLst>
          </p:cNvPr>
          <p:cNvSpPr txBox="1"/>
          <p:nvPr/>
        </p:nvSpPr>
        <p:spPr>
          <a:xfrm>
            <a:off x="1822523" y="6397895"/>
            <a:ext cx="5990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 of orders separated to sale types (Carryout, Delivery, Dine-in)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BF2E03FA-1300-427A-9A28-EC3DD9F8724F}"/>
              </a:ext>
            </a:extLst>
          </p:cNvPr>
          <p:cNvSpPr/>
          <p:nvPr/>
        </p:nvSpPr>
        <p:spPr>
          <a:xfrm rot="16200000">
            <a:off x="2400129" y="5715515"/>
            <a:ext cx="457542" cy="838200"/>
          </a:xfrm>
          <a:prstGeom prst="leftBrace">
            <a:avLst>
              <a:gd name="adj1" fmla="val 24506"/>
              <a:gd name="adj2" fmla="val 4953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CBD6449-8034-4630-910F-45012A8C8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3C7F24-35AA-4C4A-A215-2F687A360E0E}"/>
              </a:ext>
            </a:extLst>
          </p:cNvPr>
          <p:cNvSpPr txBox="1"/>
          <p:nvPr/>
        </p:nvSpPr>
        <p:spPr>
          <a:xfrm>
            <a:off x="3641994" y="138756"/>
            <a:ext cx="4908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>
                <a:solidFill>
                  <a:srgbClr val="002060"/>
                </a:solidFill>
                <a:cs typeface="Arial" panose="020B0604020202020204" pitchFamily="34" charset="0"/>
              </a:rPr>
              <a:t>The Summary Report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87C6A-1A04-4F51-937A-7EEE25D576AD}"/>
              </a:ext>
            </a:extLst>
          </p:cNvPr>
          <p:cNvSpPr txBox="1"/>
          <p:nvPr/>
        </p:nvSpPr>
        <p:spPr>
          <a:xfrm>
            <a:off x="3397792" y="853435"/>
            <a:ext cx="539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panose="020F0502020204030204"/>
              </a:rPr>
              <a:t>All the important </a:t>
            </a:r>
            <a:r>
              <a:rPr lang="en-US">
                <a:solidFill>
                  <a:prstClr val="black"/>
                </a:solidFill>
              </a:rPr>
              <a:t>information gathered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into one report!</a:t>
            </a:r>
          </a:p>
        </p:txBody>
      </p:sp>
    </p:spTree>
    <p:extLst>
      <p:ext uri="{BB962C8B-B14F-4D97-AF65-F5344CB8AC3E}">
        <p14:creationId xmlns:p14="http://schemas.microsoft.com/office/powerpoint/2010/main" val="370119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00983A-993D-4985-B04F-4A549892DDA0}"/>
              </a:ext>
            </a:extLst>
          </p:cNvPr>
          <p:cNvSpPr txBox="1"/>
          <p:nvPr/>
        </p:nvSpPr>
        <p:spPr>
          <a:xfrm>
            <a:off x="376237" y="1131228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The “Time Breaking” section: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C7362-AD90-4BFD-8B88-30C6A59F6D5D}"/>
              </a:ext>
            </a:extLst>
          </p:cNvPr>
          <p:cNvSpPr/>
          <p:nvPr/>
        </p:nvSpPr>
        <p:spPr>
          <a:xfrm>
            <a:off x="7734300" y="2531575"/>
            <a:ext cx="4244854" cy="33239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120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The time is broken down to: </a:t>
            </a:r>
          </a:p>
          <a:p>
            <a:endParaRPr lang="en-US" sz="120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Before Make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 - from time order was taken until it reached the Kitchen Screen for preparation</a:t>
            </a:r>
          </a:p>
          <a:p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Makeline Time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 - from time order appeared on the Kitchen Screen until it was bumped </a:t>
            </a:r>
          </a:p>
          <a:p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Oven Time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 - from time order was bumped from the Kitchen until 7.75 min oven time has passed </a:t>
            </a:r>
          </a:p>
          <a:p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Pack Time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 - from the moment 7.75 min passed until the order was bumped from Pack screen</a:t>
            </a:r>
          </a:p>
          <a:p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Waiting for Dispatch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 - from time order was bumped at the Pack Screen until it was dispatched</a:t>
            </a:r>
          </a:p>
          <a:p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Dispatch to out 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- from time order was dispatched to a driver until the time the driver left the store</a:t>
            </a:r>
          </a:p>
          <a:p>
            <a:r>
              <a:rPr lang="en-US" sz="1200" b="1">
                <a:solidFill>
                  <a:prstClr val="black"/>
                </a:solidFill>
                <a:latin typeface="Calibri" panose="020F0502020204030204"/>
              </a:rPr>
              <a:t>Driving Time</a:t>
            </a: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 - from time the system recognized the driver was out of the door until the driver clicked "delivered" on the DT 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32C65-0052-4049-B303-32B68D27DA4F}"/>
              </a:ext>
            </a:extLst>
          </p:cNvPr>
          <p:cNvSpPr/>
          <p:nvPr/>
        </p:nvSpPr>
        <p:spPr>
          <a:xfrm>
            <a:off x="376237" y="1523137"/>
            <a:ext cx="10777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Displays all the operational stages broken down by time and allows to analyze the avg. time taken for each stage.</a:t>
            </a:r>
          </a:p>
          <a:p>
            <a:r>
              <a:rPr lang="en-US" sz="1600">
                <a:solidFill>
                  <a:prstClr val="black"/>
                </a:solidFill>
              </a:rPr>
              <a:t>This allows to pinpoint operational bottlenecks very quickly, as well as compare between multiple locations.</a:t>
            </a:r>
            <a:endParaRPr lang="en-US" sz="1600"/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7D137493-E97E-4680-984B-6045BF89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985FD2-D660-4E7C-AD67-075EC3AF858B}"/>
              </a:ext>
            </a:extLst>
          </p:cNvPr>
          <p:cNvSpPr txBox="1"/>
          <p:nvPr/>
        </p:nvSpPr>
        <p:spPr>
          <a:xfrm>
            <a:off x="3641994" y="138756"/>
            <a:ext cx="4908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>
                <a:solidFill>
                  <a:srgbClr val="002060"/>
                </a:solidFill>
                <a:cs typeface="Arial" panose="020B0604020202020204" pitchFamily="34" charset="0"/>
              </a:rPr>
              <a:t>The Summary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962F6-9C8C-4390-9D0A-CF8CF793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0" y="2439242"/>
            <a:ext cx="7521455" cy="355491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43C245B-30BE-43A7-9B21-BD0724706224}"/>
              </a:ext>
            </a:extLst>
          </p:cNvPr>
          <p:cNvSpPr/>
          <p:nvPr/>
        </p:nvSpPr>
        <p:spPr>
          <a:xfrm>
            <a:off x="3438525" y="5363437"/>
            <a:ext cx="608687" cy="1801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002060"/>
                </a:solidFill>
              </a:rPr>
              <a:t>Store/s</a:t>
            </a:r>
            <a:endParaRPr lang="en-IL" sz="1000">
              <a:solidFill>
                <a:srgbClr val="00206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B32F01B-506F-4ADB-B6F5-0D9C003FC1E2}"/>
              </a:ext>
            </a:extLst>
          </p:cNvPr>
          <p:cNvSpPr/>
          <p:nvPr/>
        </p:nvSpPr>
        <p:spPr>
          <a:xfrm>
            <a:off x="6419850" y="5363437"/>
            <a:ext cx="608687" cy="1801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002060"/>
                </a:solidFill>
              </a:rPr>
              <a:t>Store/s</a:t>
            </a:r>
            <a:endParaRPr lang="en-IL" sz="1000">
              <a:solidFill>
                <a:srgbClr val="00206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2D1A3BB-B985-423C-8467-A09EC7DE8B89}"/>
              </a:ext>
            </a:extLst>
          </p:cNvPr>
          <p:cNvSpPr/>
          <p:nvPr/>
        </p:nvSpPr>
        <p:spPr>
          <a:xfrm>
            <a:off x="457200" y="5363437"/>
            <a:ext cx="608687" cy="1801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002060"/>
                </a:solidFill>
              </a:rPr>
              <a:t>Store/s</a:t>
            </a:r>
            <a:endParaRPr lang="en-IL" sz="1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72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FC507C-51E9-4A7E-88BB-FED056CCAED1}"/>
              </a:ext>
            </a:extLst>
          </p:cNvPr>
          <p:cNvGrpSpPr/>
          <p:nvPr/>
        </p:nvGrpSpPr>
        <p:grpSpPr>
          <a:xfrm>
            <a:off x="197643" y="2741607"/>
            <a:ext cx="11796713" cy="2187257"/>
            <a:chOff x="197643" y="2741607"/>
            <a:chExt cx="11796713" cy="218725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BCD822F-98B5-4D02-83FE-1FE04982F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643" y="2741607"/>
              <a:ext cx="11796713" cy="218725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A93C2F-BF35-48FD-9F8B-7A054DCF8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287" y="2820536"/>
              <a:ext cx="914400" cy="285750"/>
            </a:xfrm>
            <a:prstGeom prst="rect">
              <a:avLst/>
            </a:prstGeom>
          </p:spPr>
        </p:pic>
      </p:grp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B821331-FAC3-47D0-9770-9145291D7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AA8AA4-F2C1-4A06-A297-A6AA3058FB27}"/>
              </a:ext>
            </a:extLst>
          </p:cNvPr>
          <p:cNvSpPr/>
          <p:nvPr/>
        </p:nvSpPr>
        <p:spPr>
          <a:xfrm>
            <a:off x="395287" y="1238423"/>
            <a:ext cx="10510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Main Bottlenecks Section:</a:t>
            </a:r>
            <a:br>
              <a:rPr lang="en-US" b="1">
                <a:solidFill>
                  <a:prstClr val="black"/>
                </a:solidFill>
              </a:rPr>
            </a:br>
            <a:endParaRPr lang="en-US" b="1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This section lists for each store the top 3 bottlenecks throughout the selected period. </a:t>
            </a:r>
          </a:p>
          <a:p>
            <a:r>
              <a:rPr lang="en-US">
                <a:solidFill>
                  <a:prstClr val="black"/>
                </a:solidFill>
              </a:rPr>
              <a:t>"Sum main bottle neck" is the amount of times the system alerted this bottleneck during the selected time.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37979-F3F8-41E4-834E-14B1C4E967DA}"/>
              </a:ext>
            </a:extLst>
          </p:cNvPr>
          <p:cNvSpPr txBox="1"/>
          <p:nvPr/>
        </p:nvSpPr>
        <p:spPr>
          <a:xfrm>
            <a:off x="3641994" y="138756"/>
            <a:ext cx="4908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>
                <a:solidFill>
                  <a:srgbClr val="002060"/>
                </a:solidFill>
                <a:cs typeface="Arial" panose="020B0604020202020204" pitchFamily="34" charset="0"/>
              </a:rPr>
              <a:t>The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769179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1274146-3D7D-43EF-9671-B022AD0CE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9F96DF-15FB-471D-BF28-B924C053A003}"/>
              </a:ext>
            </a:extLst>
          </p:cNvPr>
          <p:cNvSpPr/>
          <p:nvPr/>
        </p:nvSpPr>
        <p:spPr>
          <a:xfrm>
            <a:off x="228600" y="1404777"/>
            <a:ext cx="85725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Performance Summary Section :</a:t>
            </a:r>
          </a:p>
          <a:p>
            <a:endParaRPr lang="he-IL">
              <a:solidFill>
                <a:prstClr val="black"/>
              </a:solidFill>
            </a:endParaRPr>
          </a:p>
          <a:p>
            <a:r>
              <a:rPr lang="en-US" sz="1600">
                <a:solidFill>
                  <a:prstClr val="black"/>
                </a:solidFill>
              </a:rPr>
              <a:t>Summarizes for each store: performance statistics broken down to out the door times, delivery times, Hot &amp; fresh percentage and under 3 min production time percentage.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AEFE4-6FAA-47A1-9271-FB62A5841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4" y="2681952"/>
            <a:ext cx="11826240" cy="2688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EBE91-A755-41BF-8D3D-1D64F15873C3}"/>
              </a:ext>
            </a:extLst>
          </p:cNvPr>
          <p:cNvSpPr txBox="1"/>
          <p:nvPr/>
        </p:nvSpPr>
        <p:spPr>
          <a:xfrm>
            <a:off x="3641994" y="138756"/>
            <a:ext cx="4908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>
                <a:solidFill>
                  <a:srgbClr val="002060"/>
                </a:solidFill>
                <a:cs typeface="Arial" panose="020B0604020202020204" pitchFamily="34" charset="0"/>
              </a:rPr>
              <a:t>The Summary Report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6F3A1E-8C70-4B7E-8A25-4901669D4B2B}"/>
              </a:ext>
            </a:extLst>
          </p:cNvPr>
          <p:cNvSpPr/>
          <p:nvPr/>
        </p:nvSpPr>
        <p:spPr>
          <a:xfrm>
            <a:off x="228600" y="4451281"/>
            <a:ext cx="914904" cy="7588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08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1274146-3D7D-43EF-9671-B022AD0CE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792B4A-23E1-44C1-9AD4-F604F00A08B7}"/>
              </a:ext>
            </a:extLst>
          </p:cNvPr>
          <p:cNvSpPr/>
          <p:nvPr/>
        </p:nvSpPr>
        <p:spPr>
          <a:xfrm>
            <a:off x="383932" y="1298917"/>
            <a:ext cx="11465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Deviations Section includes:</a:t>
            </a:r>
          </a:p>
          <a:p>
            <a:endParaRPr lang="en-US">
              <a:solidFill>
                <a:prstClr val="black"/>
              </a:solidFill>
            </a:endParaRPr>
          </a:p>
          <a:p>
            <a:r>
              <a:rPr lang="en-US" sz="1600">
                <a:solidFill>
                  <a:prstClr val="black"/>
                </a:solidFill>
              </a:rPr>
              <a:t>- The staff deviations from the system recommendations both in the kitchen and on the dispatch </a:t>
            </a:r>
          </a:p>
          <a:p>
            <a:r>
              <a:rPr lang="en-US" sz="1600">
                <a:solidFill>
                  <a:prstClr val="black"/>
                </a:solidFill>
              </a:rPr>
              <a:t>- Timed orders latency: how many timed orders arrived to the customers earlier or later than the due time</a:t>
            </a:r>
          </a:p>
          <a:p>
            <a:r>
              <a:rPr lang="en-US" sz="1600">
                <a:solidFill>
                  <a:prstClr val="black"/>
                </a:solidFill>
              </a:rPr>
              <a:t>- Promise time accuracy: how many orders arrived to customers earlier or later than the promise time provided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1CC67-1588-454D-9B1C-9B4D8A6F6FDE}"/>
              </a:ext>
            </a:extLst>
          </p:cNvPr>
          <p:cNvSpPr txBox="1"/>
          <p:nvPr/>
        </p:nvSpPr>
        <p:spPr>
          <a:xfrm>
            <a:off x="3641994" y="138756"/>
            <a:ext cx="4908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>
                <a:solidFill>
                  <a:srgbClr val="002060"/>
                </a:solidFill>
                <a:cs typeface="Arial" panose="020B0604020202020204" pitchFamily="34" charset="0"/>
              </a:rPr>
              <a:t>The Summary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D7DB6-D4A6-4430-AD4F-121E554B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2956069"/>
            <a:ext cx="11927839" cy="27303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1A8F2A-02D5-432A-8CD9-36E5425295E8}"/>
              </a:ext>
            </a:extLst>
          </p:cNvPr>
          <p:cNvSpPr/>
          <p:nvPr/>
        </p:nvSpPr>
        <p:spPr>
          <a:xfrm>
            <a:off x="199520" y="4720352"/>
            <a:ext cx="810129" cy="9660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47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1303F5-8268-43A9-8BC0-88C024B0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5" y="1711924"/>
            <a:ext cx="9496425" cy="47791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3E616-970A-4D7C-AE3E-819C8F58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7417" y="6318643"/>
            <a:ext cx="2743200" cy="365125"/>
          </a:xfrm>
        </p:spPr>
        <p:txBody>
          <a:bodyPr/>
          <a:lstStyle/>
          <a:p>
            <a:fld id="{CA7EFF72-6E3E-4237-98E3-4B758DC2EAAA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F562C-5D67-42A9-B091-DA8D3DDD516F}"/>
              </a:ext>
            </a:extLst>
          </p:cNvPr>
          <p:cNvSpPr/>
          <p:nvPr/>
        </p:nvSpPr>
        <p:spPr>
          <a:xfrm>
            <a:off x="4478217" y="151638"/>
            <a:ext cx="323556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Exporting Reports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FE8C7-32D4-41CA-9B71-9C6C82980F48}"/>
              </a:ext>
            </a:extLst>
          </p:cNvPr>
          <p:cNvSpPr txBox="1"/>
          <p:nvPr/>
        </p:nvSpPr>
        <p:spPr>
          <a:xfrm>
            <a:off x="1747757" y="824803"/>
            <a:ext cx="869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There is an option to export reports from the Dashboards to an excel sheet. </a:t>
            </a:r>
          </a:p>
          <a:p>
            <a:pPr algn="ctr"/>
            <a:r>
              <a:rPr lang="en-US"/>
              <a:t>This appears as 3 dots by each report/data. Click on the 3 dots icon and then click ‘</a:t>
            </a:r>
            <a:r>
              <a:rPr lang="en-US" b="1"/>
              <a:t>Export</a:t>
            </a:r>
            <a:r>
              <a:rPr lang="en-US"/>
              <a:t>’. 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32B854E-53D0-4575-ADD3-AE36EF10E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957223C-6CCD-4BBF-A51D-780834130736}"/>
              </a:ext>
            </a:extLst>
          </p:cNvPr>
          <p:cNvSpPr/>
          <p:nvPr/>
        </p:nvSpPr>
        <p:spPr>
          <a:xfrm>
            <a:off x="5562600" y="2371725"/>
            <a:ext cx="285750" cy="3905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A5AA2D-B6D5-497A-BC8E-5C146C70292C}"/>
              </a:ext>
            </a:extLst>
          </p:cNvPr>
          <p:cNvSpPr/>
          <p:nvPr/>
        </p:nvSpPr>
        <p:spPr>
          <a:xfrm>
            <a:off x="10406065" y="4505325"/>
            <a:ext cx="285750" cy="3905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7D6FAF-8B13-4B59-B0DE-D5584571BC0F}"/>
              </a:ext>
            </a:extLst>
          </p:cNvPr>
          <p:cNvSpPr/>
          <p:nvPr/>
        </p:nvSpPr>
        <p:spPr>
          <a:xfrm>
            <a:off x="10406065" y="2371725"/>
            <a:ext cx="285750" cy="3905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4EDF83-0598-4C16-A545-40FBFE4D423D}"/>
              </a:ext>
            </a:extLst>
          </p:cNvPr>
          <p:cNvCxnSpPr/>
          <p:nvPr/>
        </p:nvCxnSpPr>
        <p:spPr>
          <a:xfrm flipH="1">
            <a:off x="10844210" y="5105400"/>
            <a:ext cx="72640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BCFB45-922C-422C-86CF-306D677008AB}"/>
              </a:ext>
            </a:extLst>
          </p:cNvPr>
          <p:cNvSpPr/>
          <p:nvPr/>
        </p:nvSpPr>
        <p:spPr>
          <a:xfrm>
            <a:off x="1276350" y="5819776"/>
            <a:ext cx="550067" cy="8235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Store/s</a:t>
            </a:r>
            <a:endParaRPr lang="en-IL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47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3E616-970A-4D7C-AE3E-819C8F58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7417" y="6318643"/>
            <a:ext cx="2743200" cy="365125"/>
          </a:xfrm>
        </p:spPr>
        <p:txBody>
          <a:bodyPr/>
          <a:lstStyle/>
          <a:p>
            <a:fld id="{CA7EFF72-6E3E-4237-98E3-4B758DC2EAAA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F562C-5D67-42A9-B091-DA8D3DDD516F}"/>
              </a:ext>
            </a:extLst>
          </p:cNvPr>
          <p:cNvSpPr/>
          <p:nvPr/>
        </p:nvSpPr>
        <p:spPr>
          <a:xfrm>
            <a:off x="4365494" y="171450"/>
            <a:ext cx="346101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Metrics Calculation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32B854E-53D0-4575-ADD3-AE36EF10E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45FE46-9738-4C45-8483-E18031A1A4A9}"/>
              </a:ext>
            </a:extLst>
          </p:cNvPr>
          <p:cNvSpPr/>
          <p:nvPr/>
        </p:nvSpPr>
        <p:spPr>
          <a:xfrm>
            <a:off x="2614538" y="3630837"/>
            <a:ext cx="284642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b="1"/>
              <a:t>Hot &amp; Fresh U20</a:t>
            </a:r>
          </a:p>
          <a:p>
            <a:r>
              <a:rPr lang="en-US" sz="1600"/>
              <a:t>Calculated from the order’s pack time until it’s delivery time, if the time was under 20 min the order arrived hot &amp; fresh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F1C931-478C-4BF2-9B9F-EBC5931CF8B4}"/>
              </a:ext>
            </a:extLst>
          </p:cNvPr>
          <p:cNvSpPr txBox="1"/>
          <p:nvPr/>
        </p:nvSpPr>
        <p:spPr>
          <a:xfrm>
            <a:off x="7002430" y="1706787"/>
            <a:ext cx="2626616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/>
              <a:t>OTD U14</a:t>
            </a:r>
          </a:p>
          <a:p>
            <a:r>
              <a:rPr lang="en-US" sz="1600"/>
              <a:t>Calculated from the time the </a:t>
            </a:r>
          </a:p>
          <a:p>
            <a:r>
              <a:rPr lang="en-US" sz="1600"/>
              <a:t>order was taken until the </a:t>
            </a:r>
          </a:p>
          <a:p>
            <a:r>
              <a:rPr lang="en-US" sz="1600"/>
              <a:t>order was dispatched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9DF66B-BDB0-40AA-B9FC-67C784FB8E6D}"/>
              </a:ext>
            </a:extLst>
          </p:cNvPr>
          <p:cNvSpPr txBox="1"/>
          <p:nvPr/>
        </p:nvSpPr>
        <p:spPr>
          <a:xfrm>
            <a:off x="2614537" y="1706787"/>
            <a:ext cx="284642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/>
              <a:t>ATD</a:t>
            </a:r>
            <a:r>
              <a:rPr lang="en-US" sz="1600"/>
              <a:t> </a:t>
            </a:r>
          </a:p>
          <a:p>
            <a:r>
              <a:rPr lang="en-US" sz="1600"/>
              <a:t>Calculated from the time </a:t>
            </a:r>
          </a:p>
          <a:p>
            <a:r>
              <a:rPr lang="en-US" sz="1600"/>
              <a:t>the order was taken until it was </a:t>
            </a:r>
          </a:p>
          <a:p>
            <a:r>
              <a:rPr lang="en-US" sz="1600"/>
              <a:t>delivered to the customer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C75FFE-7FA6-488F-9653-E0B3F783FFA4}"/>
              </a:ext>
            </a:extLst>
          </p:cNvPr>
          <p:cNvSpPr txBox="1"/>
          <p:nvPr/>
        </p:nvSpPr>
        <p:spPr>
          <a:xfrm>
            <a:off x="7002430" y="3630837"/>
            <a:ext cx="262661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Production U3</a:t>
            </a:r>
          </a:p>
          <a:p>
            <a:r>
              <a:rPr lang="en-US" sz="1600"/>
              <a:t>Calculated from the time the order appeared on the KDS until the order was bumped</a:t>
            </a:r>
          </a:p>
          <a:p>
            <a:r>
              <a:rPr lang="en-US" sz="1600"/>
              <a:t>(Doesn’t include orders on hold)</a:t>
            </a:r>
          </a:p>
        </p:txBody>
      </p:sp>
    </p:spTree>
    <p:extLst>
      <p:ext uri="{BB962C8B-B14F-4D97-AF65-F5344CB8AC3E}">
        <p14:creationId xmlns:p14="http://schemas.microsoft.com/office/powerpoint/2010/main" val="1046375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32ECF6-77A8-4EC1-B33D-FFAFBFD30B77}"/>
              </a:ext>
            </a:extLst>
          </p:cNvPr>
          <p:cNvSpPr/>
          <p:nvPr/>
        </p:nvSpPr>
        <p:spPr>
          <a:xfrm>
            <a:off x="3040296" y="2367171"/>
            <a:ext cx="61114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</a:rPr>
              <a:t>“Aggregator” tab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24516F2-062C-4951-969A-1BA44A85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55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48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4190495" y="91633"/>
            <a:ext cx="381104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Transaction In Depth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11CE589-9D03-4885-A2A5-7900D502F4F0}"/>
              </a:ext>
            </a:extLst>
          </p:cNvPr>
          <p:cNvSpPr/>
          <p:nvPr/>
        </p:nvSpPr>
        <p:spPr>
          <a:xfrm rot="5400000">
            <a:off x="6639974" y="507130"/>
            <a:ext cx="235091" cy="3361254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C874E-4315-476F-AD46-4D82912A5429}"/>
              </a:ext>
            </a:extLst>
          </p:cNvPr>
          <p:cNvSpPr txBox="1"/>
          <p:nvPr/>
        </p:nvSpPr>
        <p:spPr>
          <a:xfrm>
            <a:off x="5728110" y="1540389"/>
            <a:ext cx="2475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Averages pointing drivers performance  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7357DB6-F337-4EE8-B01A-5F5C60FC7AC1}"/>
              </a:ext>
            </a:extLst>
          </p:cNvPr>
          <p:cNvSpPr/>
          <p:nvPr/>
        </p:nvSpPr>
        <p:spPr>
          <a:xfrm rot="5400000">
            <a:off x="9695457" y="845883"/>
            <a:ext cx="320389" cy="2654536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259BF-7473-46E8-9B51-DC7632212C47}"/>
              </a:ext>
            </a:extLst>
          </p:cNvPr>
          <p:cNvSpPr txBox="1"/>
          <p:nvPr/>
        </p:nvSpPr>
        <p:spPr>
          <a:xfrm>
            <a:off x="8617694" y="1596351"/>
            <a:ext cx="247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Payment breakdown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E9158A-42F6-4077-B5F7-DD64E56C5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6" y="2580306"/>
            <a:ext cx="10274828" cy="28048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2383AAB-4381-4C5E-9203-7267914C8B26}"/>
              </a:ext>
            </a:extLst>
          </p:cNvPr>
          <p:cNvSpPr txBox="1"/>
          <p:nvPr/>
        </p:nvSpPr>
        <p:spPr>
          <a:xfrm>
            <a:off x="816782" y="59487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Transaction in depth includes:</a:t>
            </a:r>
          </a:p>
          <a:p>
            <a:endParaRPr lang="en-US" b="1">
              <a:solidFill>
                <a:prstClr val="black"/>
              </a:solidFill>
            </a:endParaRPr>
          </a:p>
          <a:p>
            <a:r>
              <a:rPr lang="en-US" sz="1800"/>
              <a:t>Aggregator's activity data for each transaction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3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4030EA7-A297-4FCB-BD39-32A549627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6" y="2035613"/>
            <a:ext cx="10217675" cy="33137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49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4163950" y="91633"/>
            <a:ext cx="38641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Transaction Summary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11CE589-9D03-4885-A2A5-7900D502F4F0}"/>
              </a:ext>
            </a:extLst>
          </p:cNvPr>
          <p:cNvSpPr/>
          <p:nvPr/>
        </p:nvSpPr>
        <p:spPr>
          <a:xfrm rot="5400000">
            <a:off x="5835321" y="-2355713"/>
            <a:ext cx="370360" cy="9625267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259BF-7473-46E8-9B51-DC7632212C47}"/>
              </a:ext>
            </a:extLst>
          </p:cNvPr>
          <p:cNvSpPr txBox="1"/>
          <p:nvPr/>
        </p:nvSpPr>
        <p:spPr>
          <a:xfrm>
            <a:off x="4320037" y="1814084"/>
            <a:ext cx="3400927" cy="34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Payment and total orders breakdown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B6854-7B36-41C8-B03E-7418B3C93206}"/>
              </a:ext>
            </a:extLst>
          </p:cNvPr>
          <p:cNvSpPr txBox="1"/>
          <p:nvPr/>
        </p:nvSpPr>
        <p:spPr>
          <a:xfrm>
            <a:off x="816782" y="59487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Transaction summary includes:</a:t>
            </a:r>
          </a:p>
          <a:p>
            <a:endParaRPr lang="en-US" b="1">
              <a:solidFill>
                <a:prstClr val="black"/>
              </a:solidFill>
            </a:endParaRPr>
          </a:p>
          <a:p>
            <a:r>
              <a:rPr lang="en-US" sz="1800"/>
              <a:t>Data summary and details for aggregators activity, user can filter the period desired</a:t>
            </a:r>
          </a:p>
        </p:txBody>
      </p:sp>
    </p:spTree>
    <p:extLst>
      <p:ext uri="{BB962C8B-B14F-4D97-AF65-F5344CB8AC3E}">
        <p14:creationId xmlns:p14="http://schemas.microsoft.com/office/powerpoint/2010/main" val="175658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7B81E6-3748-4F44-9077-A7606102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7" y="1759764"/>
            <a:ext cx="3099218" cy="4480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5814" y="827090"/>
            <a:ext cx="698037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600" b="1"/>
              <a:t>On the right-hand side of the screen, click the filter icon to open the filter panel.</a:t>
            </a:r>
          </a:p>
          <a:p>
            <a:pPr algn="ctr"/>
            <a:r>
              <a:rPr lang="en-US" sz="1600" b="1"/>
              <a:t>Then choose the relevant dates and store/s you would like to review.</a:t>
            </a:r>
            <a:endParaRPr lang="he-IL" sz="1600" b="1"/>
          </a:p>
        </p:txBody>
      </p:sp>
      <p:sp>
        <p:nvSpPr>
          <p:cNvPr id="6" name="TextBox 5"/>
          <p:cNvSpPr txBox="1"/>
          <p:nvPr/>
        </p:nvSpPr>
        <p:spPr>
          <a:xfrm>
            <a:off x="4342033" y="2356117"/>
            <a:ext cx="2688941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/>
              <a:t>Select Date</a:t>
            </a:r>
          </a:p>
          <a:p>
            <a:r>
              <a:rPr lang="en-US" sz="1600"/>
              <a:t>Upon opening the Dashboard,</a:t>
            </a:r>
          </a:p>
          <a:p>
            <a:r>
              <a:rPr lang="en-US" sz="1600"/>
              <a:t>the default date range is for </a:t>
            </a:r>
          </a:p>
          <a:p>
            <a:r>
              <a:rPr lang="en-US" sz="1600"/>
              <a:t>the day before</a:t>
            </a:r>
            <a:endParaRPr lang="he-IL" sz="1600"/>
          </a:p>
        </p:txBody>
      </p:sp>
      <p:sp>
        <p:nvSpPr>
          <p:cNvPr id="7" name="TextBox 6"/>
          <p:cNvSpPr txBox="1"/>
          <p:nvPr/>
        </p:nvSpPr>
        <p:spPr>
          <a:xfrm>
            <a:off x="4342033" y="4120374"/>
            <a:ext cx="238950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/>
              <a:t>Select the store number/s</a:t>
            </a:r>
            <a:endParaRPr lang="he-IL" sz="1600" b="1"/>
          </a:p>
        </p:txBody>
      </p:sp>
      <p:cxnSp>
        <p:nvCxnSpPr>
          <p:cNvPr id="8" name="Shape 12"/>
          <p:cNvCxnSpPr>
            <a:cxnSpLocks/>
          </p:cNvCxnSpPr>
          <p:nvPr/>
        </p:nvCxnSpPr>
        <p:spPr>
          <a:xfrm flipV="1">
            <a:off x="3496175" y="2519593"/>
            <a:ext cx="845858" cy="25120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2033" y="3440371"/>
            <a:ext cx="278646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/>
              <a:t>Select Date to show data up to</a:t>
            </a:r>
            <a:endParaRPr lang="he-IL" sz="1600" b="1"/>
          </a:p>
        </p:txBody>
      </p:sp>
      <p:sp>
        <p:nvSpPr>
          <p:cNvPr id="12" name="TextBox 11"/>
          <p:cNvSpPr txBox="1"/>
          <p:nvPr/>
        </p:nvSpPr>
        <p:spPr>
          <a:xfrm>
            <a:off x="4342033" y="4399121"/>
            <a:ext cx="3447162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/>
              <a:t>Click the checkbox to select or unselect</a:t>
            </a:r>
            <a:endParaRPr lang="he-IL" sz="1600"/>
          </a:p>
        </p:txBody>
      </p:sp>
      <p:sp>
        <p:nvSpPr>
          <p:cNvPr id="13" name="TextBox 12"/>
          <p:cNvSpPr txBox="1"/>
          <p:nvPr/>
        </p:nvSpPr>
        <p:spPr>
          <a:xfrm>
            <a:off x="4322061" y="5116034"/>
            <a:ext cx="282692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/>
              <a:t>After choosing the correct date </a:t>
            </a:r>
          </a:p>
          <a:p>
            <a:r>
              <a:rPr lang="en-US" sz="1600"/>
              <a:t>and store/s,</a:t>
            </a:r>
            <a:r>
              <a:rPr lang="en-US" sz="1600" b="1"/>
              <a:t> Click “Send”</a:t>
            </a:r>
            <a:endParaRPr lang="he-IL" sz="1600" b="1"/>
          </a:p>
        </p:txBody>
      </p:sp>
      <p:sp>
        <p:nvSpPr>
          <p:cNvPr id="14" name="Rectangle 13"/>
          <p:cNvSpPr/>
          <p:nvPr/>
        </p:nvSpPr>
        <p:spPr>
          <a:xfrm>
            <a:off x="1173893" y="5203573"/>
            <a:ext cx="2371232" cy="454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Elbow Connector 24"/>
          <p:cNvCxnSpPr>
            <a:cxnSpLocks/>
            <a:stCxn id="14" idx="3"/>
          </p:cNvCxnSpPr>
          <p:nvPr/>
        </p:nvCxnSpPr>
        <p:spPr>
          <a:xfrm flipV="1">
            <a:off x="3545125" y="5285311"/>
            <a:ext cx="727986" cy="14531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23014" y="154788"/>
            <a:ext cx="5745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Filter Panel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269403-6D1F-4F72-BA61-72998B66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5</a:t>
            </a:fld>
            <a:endParaRPr lang="en-US"/>
          </a:p>
        </p:txBody>
      </p:sp>
      <p:cxnSp>
        <p:nvCxnSpPr>
          <p:cNvPr id="22" name="Shape 12">
            <a:extLst>
              <a:ext uri="{FF2B5EF4-FFF2-40B4-BE49-F238E27FC236}">
                <a16:creationId xmlns:a16="http://schemas.microsoft.com/office/drawing/2014/main" id="{753DCEA9-5F88-4A7B-837D-6D39385265CB}"/>
              </a:ext>
            </a:extLst>
          </p:cNvPr>
          <p:cNvCxnSpPr>
            <a:cxnSpLocks/>
          </p:cNvCxnSpPr>
          <p:nvPr/>
        </p:nvCxnSpPr>
        <p:spPr>
          <a:xfrm>
            <a:off x="3486189" y="3400629"/>
            <a:ext cx="845858" cy="2108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12">
            <a:extLst>
              <a:ext uri="{FF2B5EF4-FFF2-40B4-BE49-F238E27FC236}">
                <a16:creationId xmlns:a16="http://schemas.microsoft.com/office/drawing/2014/main" id="{8F9F4788-9F60-45DE-9AF8-CC7342F99FB4}"/>
              </a:ext>
            </a:extLst>
          </p:cNvPr>
          <p:cNvCxnSpPr>
            <a:cxnSpLocks/>
          </p:cNvCxnSpPr>
          <p:nvPr/>
        </p:nvCxnSpPr>
        <p:spPr>
          <a:xfrm>
            <a:off x="3496175" y="4064539"/>
            <a:ext cx="845858" cy="2108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5AD9F9C-22AF-4694-B1A7-815CF35A5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0CE4535-32E9-4A78-88A9-92387F2C0D67}"/>
              </a:ext>
            </a:extLst>
          </p:cNvPr>
          <p:cNvSpPr/>
          <p:nvPr/>
        </p:nvSpPr>
        <p:spPr>
          <a:xfrm>
            <a:off x="1126268" y="4479673"/>
            <a:ext cx="2371232" cy="454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Elbow Connector 24">
            <a:extLst>
              <a:ext uri="{FF2B5EF4-FFF2-40B4-BE49-F238E27FC236}">
                <a16:creationId xmlns:a16="http://schemas.microsoft.com/office/drawing/2014/main" id="{006C4467-6707-45C8-8FC7-5447503ADCD8}"/>
              </a:ext>
            </a:extLst>
          </p:cNvPr>
          <p:cNvCxnSpPr>
            <a:cxnSpLocks/>
          </p:cNvCxnSpPr>
          <p:nvPr/>
        </p:nvCxnSpPr>
        <p:spPr>
          <a:xfrm flipV="1">
            <a:off x="3497500" y="3989542"/>
            <a:ext cx="5517871" cy="793530"/>
          </a:xfrm>
          <a:prstGeom prst="bentConnector3">
            <a:avLst>
              <a:gd name="adj1" fmla="val 79174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1C84A22-63D3-42A4-8FFD-A1BCFB8FA28C}"/>
              </a:ext>
            </a:extLst>
          </p:cNvPr>
          <p:cNvSpPr/>
          <p:nvPr/>
        </p:nvSpPr>
        <p:spPr>
          <a:xfrm>
            <a:off x="9064321" y="53557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/>
              <a:t>Option filter by category </a:t>
            </a:r>
          </a:p>
          <a:p>
            <a:r>
              <a:rPr lang="en-US" sz="1600"/>
              <a:t>(company, area coach etc.)</a:t>
            </a:r>
            <a:endParaRPr lang="en-IL" sz="1600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F84082-EBBB-4F79-9E08-44A8E8F78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71" y="2261062"/>
            <a:ext cx="2884058" cy="31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0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32ECF6-77A8-4EC1-B33D-FFAFBFD30B77}"/>
              </a:ext>
            </a:extLst>
          </p:cNvPr>
          <p:cNvSpPr/>
          <p:nvPr/>
        </p:nvSpPr>
        <p:spPr>
          <a:xfrm>
            <a:off x="1500615" y="2367171"/>
            <a:ext cx="91907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</a:rPr>
              <a:t>“Mileage Calculation” tab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24516F2-062C-4951-969A-1BA44A85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5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51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4251733" y="91633"/>
            <a:ext cx="36885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Mileage Breakdown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11CE589-9D03-4885-A2A5-7900D502F4F0}"/>
              </a:ext>
            </a:extLst>
          </p:cNvPr>
          <p:cNvSpPr/>
          <p:nvPr/>
        </p:nvSpPr>
        <p:spPr>
          <a:xfrm rot="5400000">
            <a:off x="10338424" y="1905115"/>
            <a:ext cx="360689" cy="1245591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C874E-4315-476F-AD46-4D82912A5429}"/>
              </a:ext>
            </a:extLst>
          </p:cNvPr>
          <p:cNvSpPr txBox="1"/>
          <p:nvPr/>
        </p:nvSpPr>
        <p:spPr>
          <a:xfrm>
            <a:off x="9714575" y="1750941"/>
            <a:ext cx="160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Total distance drove for the day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3874AEC-0059-41CB-ACAE-DB87EA968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0" y="2711859"/>
            <a:ext cx="10293879" cy="2605751"/>
          </a:xfrm>
          <a:prstGeom prst="rect">
            <a:avLst/>
          </a:prstGeom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2D789C07-2A98-4E36-BD54-8C561C8C50E5}"/>
              </a:ext>
            </a:extLst>
          </p:cNvPr>
          <p:cNvSpPr/>
          <p:nvPr/>
        </p:nvSpPr>
        <p:spPr>
          <a:xfrm rot="5400000">
            <a:off x="5244067" y="1362940"/>
            <a:ext cx="356899" cy="2341572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90B30-B018-4D9C-8405-0C96DB8CBECF}"/>
              </a:ext>
            </a:extLst>
          </p:cNvPr>
          <p:cNvSpPr txBox="1"/>
          <p:nvPr/>
        </p:nvSpPr>
        <p:spPr>
          <a:xfrm>
            <a:off x="4618323" y="1980158"/>
            <a:ext cx="16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Carrier details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C73165BD-7DFA-4AED-A0F2-47320E72EC4E}"/>
              </a:ext>
            </a:extLst>
          </p:cNvPr>
          <p:cNvSpPr/>
          <p:nvPr/>
        </p:nvSpPr>
        <p:spPr>
          <a:xfrm rot="5400000">
            <a:off x="1823270" y="1483968"/>
            <a:ext cx="351095" cy="2099515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D9F7C9-F091-45C4-8EFB-1100A4864AC8}"/>
              </a:ext>
            </a:extLst>
          </p:cNvPr>
          <p:cNvSpPr txBox="1"/>
          <p:nvPr/>
        </p:nvSpPr>
        <p:spPr>
          <a:xfrm>
            <a:off x="1667558" y="1980158"/>
            <a:ext cx="662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ED03EB-BE0A-4AF9-ADEC-5A901081D4C6}"/>
              </a:ext>
            </a:extLst>
          </p:cNvPr>
          <p:cNvSpPr txBox="1"/>
          <p:nvPr/>
        </p:nvSpPr>
        <p:spPr>
          <a:xfrm>
            <a:off x="964527" y="57752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Mileage breakdown includes:</a:t>
            </a:r>
          </a:p>
          <a:p>
            <a:endParaRPr lang="en-US" b="1">
              <a:solidFill>
                <a:prstClr val="black"/>
              </a:solidFill>
            </a:endParaRPr>
          </a:p>
          <a:p>
            <a:r>
              <a:rPr lang="en-US" sz="1800"/>
              <a:t>A breakdown for each driver per day includes distance date and driver details</a:t>
            </a:r>
          </a:p>
        </p:txBody>
      </p:sp>
    </p:spTree>
    <p:extLst>
      <p:ext uri="{BB962C8B-B14F-4D97-AF65-F5344CB8AC3E}">
        <p14:creationId xmlns:p14="http://schemas.microsoft.com/office/powerpoint/2010/main" val="1205239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52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4441176" y="91633"/>
            <a:ext cx="33096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Mileage Per Route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11CE589-9D03-4885-A2A5-7900D502F4F0}"/>
              </a:ext>
            </a:extLst>
          </p:cNvPr>
          <p:cNvSpPr/>
          <p:nvPr/>
        </p:nvSpPr>
        <p:spPr>
          <a:xfrm rot="5400000">
            <a:off x="9684409" y="2068700"/>
            <a:ext cx="360689" cy="1245591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C874E-4315-476F-AD46-4D82912A5429}"/>
              </a:ext>
            </a:extLst>
          </p:cNvPr>
          <p:cNvSpPr txBox="1"/>
          <p:nvPr/>
        </p:nvSpPr>
        <p:spPr>
          <a:xfrm>
            <a:off x="8836668" y="2103608"/>
            <a:ext cx="20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Total delivery distance 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2D789C07-2A98-4E36-BD54-8C561C8C50E5}"/>
              </a:ext>
            </a:extLst>
          </p:cNvPr>
          <p:cNvSpPr/>
          <p:nvPr/>
        </p:nvSpPr>
        <p:spPr>
          <a:xfrm rot="5400000">
            <a:off x="4437978" y="1446231"/>
            <a:ext cx="360691" cy="2455957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90B30-B018-4D9C-8405-0C96DB8CBECF}"/>
              </a:ext>
            </a:extLst>
          </p:cNvPr>
          <p:cNvSpPr txBox="1"/>
          <p:nvPr/>
        </p:nvSpPr>
        <p:spPr>
          <a:xfrm>
            <a:off x="3814130" y="2123826"/>
            <a:ext cx="160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Carrier details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C73165BD-7DFA-4AED-A0F2-47320E72EC4E}"/>
              </a:ext>
            </a:extLst>
          </p:cNvPr>
          <p:cNvSpPr/>
          <p:nvPr/>
        </p:nvSpPr>
        <p:spPr>
          <a:xfrm rot="5400000">
            <a:off x="1838736" y="1619654"/>
            <a:ext cx="351095" cy="2099515"/>
          </a:xfrm>
          <a:prstGeom prst="leftBrace">
            <a:avLst>
              <a:gd name="adj1" fmla="val 8333"/>
              <a:gd name="adj2" fmla="val 528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D9F7C9-F091-45C4-8EFB-1100A4864AC8}"/>
              </a:ext>
            </a:extLst>
          </p:cNvPr>
          <p:cNvSpPr txBox="1"/>
          <p:nvPr/>
        </p:nvSpPr>
        <p:spPr>
          <a:xfrm>
            <a:off x="1314056" y="2131886"/>
            <a:ext cx="1400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Date and time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9BA7796-7D68-41B1-90CE-173A4159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1" y="2854555"/>
            <a:ext cx="10255777" cy="2478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5E3828-45DB-41BE-A508-484EA99D1039}"/>
              </a:ext>
            </a:extLst>
          </p:cNvPr>
          <p:cNvSpPr txBox="1"/>
          <p:nvPr/>
        </p:nvSpPr>
        <p:spPr>
          <a:xfrm>
            <a:off x="964527" y="57752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Mileage per route includes:</a:t>
            </a:r>
          </a:p>
          <a:p>
            <a:endParaRPr lang="en-US" b="1">
              <a:solidFill>
                <a:prstClr val="black"/>
              </a:solidFill>
            </a:endParaRPr>
          </a:p>
          <a:p>
            <a:r>
              <a:rPr lang="en-US" sz="1800"/>
              <a:t>A breakdown for each delivery includes distance date and driver details</a:t>
            </a:r>
          </a:p>
        </p:txBody>
      </p:sp>
    </p:spTree>
    <p:extLst>
      <p:ext uri="{BB962C8B-B14F-4D97-AF65-F5344CB8AC3E}">
        <p14:creationId xmlns:p14="http://schemas.microsoft.com/office/powerpoint/2010/main" val="3563735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32ECF6-77A8-4EC1-B33D-FFAFBFD30B77}"/>
              </a:ext>
            </a:extLst>
          </p:cNvPr>
          <p:cNvSpPr/>
          <p:nvPr/>
        </p:nvSpPr>
        <p:spPr>
          <a:xfrm>
            <a:off x="3479235" y="2367171"/>
            <a:ext cx="52335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</a:rPr>
              <a:t>“Forecast” tab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24516F2-062C-4951-969A-1BA44A85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7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B3D3A6-8FD7-4371-9D1F-479FE319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51" y="2953328"/>
            <a:ext cx="6783276" cy="2641478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5B1C47-EC27-470D-A8A6-E87DC99C5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31" y="2670762"/>
            <a:ext cx="2056169" cy="29313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60342-86ED-4297-956D-D7287B2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54</a:t>
            </a:fld>
            <a:endParaRPr lang="en-US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B21E22B-561D-4181-A106-F25E7C5D7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88522C-7BAA-41FB-AD5B-89F16F591132}"/>
              </a:ext>
            </a:extLst>
          </p:cNvPr>
          <p:cNvSpPr/>
          <p:nvPr/>
        </p:nvSpPr>
        <p:spPr>
          <a:xfrm>
            <a:off x="4763285" y="91633"/>
            <a:ext cx="26654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Labor Forecast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C874E-4315-476F-AD46-4D82912A5429}"/>
              </a:ext>
            </a:extLst>
          </p:cNvPr>
          <p:cNvSpPr txBox="1"/>
          <p:nvPr/>
        </p:nvSpPr>
        <p:spPr>
          <a:xfrm>
            <a:off x="10450373" y="3900271"/>
            <a:ext cx="1400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Select store</a:t>
            </a:r>
          </a:p>
        </p:txBody>
      </p:sp>
      <p:cxnSp>
        <p:nvCxnSpPr>
          <p:cNvPr id="19" name="Elbow Connector 11">
            <a:extLst>
              <a:ext uri="{FF2B5EF4-FFF2-40B4-BE49-F238E27FC236}">
                <a16:creationId xmlns:a16="http://schemas.microsoft.com/office/drawing/2014/main" id="{ECBB61FF-E4E0-492E-862C-F4C27F0255E7}"/>
              </a:ext>
            </a:extLst>
          </p:cNvPr>
          <p:cNvCxnSpPr>
            <a:cxnSpLocks/>
          </p:cNvCxnSpPr>
          <p:nvPr/>
        </p:nvCxnSpPr>
        <p:spPr>
          <a:xfrm>
            <a:off x="9969246" y="3805262"/>
            <a:ext cx="481127" cy="24154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1">
            <a:extLst>
              <a:ext uri="{FF2B5EF4-FFF2-40B4-BE49-F238E27FC236}">
                <a16:creationId xmlns:a16="http://schemas.microsoft.com/office/drawing/2014/main" id="{F35B5FEF-A03C-4D7B-838D-EC5859B5CA7C}"/>
              </a:ext>
            </a:extLst>
          </p:cNvPr>
          <p:cNvCxnSpPr>
            <a:cxnSpLocks/>
          </p:cNvCxnSpPr>
          <p:nvPr/>
        </p:nvCxnSpPr>
        <p:spPr>
          <a:xfrm>
            <a:off x="9962266" y="4256927"/>
            <a:ext cx="508042" cy="23470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1">
            <a:extLst>
              <a:ext uri="{FF2B5EF4-FFF2-40B4-BE49-F238E27FC236}">
                <a16:creationId xmlns:a16="http://schemas.microsoft.com/office/drawing/2014/main" id="{4AB784BF-3ED5-4AC5-A255-5F36731038E8}"/>
              </a:ext>
            </a:extLst>
          </p:cNvPr>
          <p:cNvCxnSpPr>
            <a:cxnSpLocks/>
          </p:cNvCxnSpPr>
          <p:nvPr/>
        </p:nvCxnSpPr>
        <p:spPr>
          <a:xfrm>
            <a:off x="9955789" y="4682679"/>
            <a:ext cx="508043" cy="47880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2ADAD0B-431F-4736-B2F9-2EFF1330838A}"/>
              </a:ext>
            </a:extLst>
          </p:cNvPr>
          <p:cNvSpPr txBox="1"/>
          <p:nvPr/>
        </p:nvSpPr>
        <p:spPr>
          <a:xfrm>
            <a:off x="10470308" y="4274067"/>
            <a:ext cx="140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Select U30 % level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4671AC-4FE4-4FE5-80ED-7D77FDF1A0FA}"/>
              </a:ext>
            </a:extLst>
          </p:cNvPr>
          <p:cNvSpPr txBox="1"/>
          <p:nvPr/>
        </p:nvSpPr>
        <p:spPr>
          <a:xfrm>
            <a:off x="10463832" y="4848583"/>
            <a:ext cx="140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Select Calculation mode 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C2C5619C-480D-4F48-A9D2-542EB84998C8}"/>
              </a:ext>
            </a:extLst>
          </p:cNvPr>
          <p:cNvCxnSpPr>
            <a:cxnSpLocks/>
          </p:cNvCxnSpPr>
          <p:nvPr/>
        </p:nvCxnSpPr>
        <p:spPr>
          <a:xfrm rot="5400000">
            <a:off x="6918643" y="2709731"/>
            <a:ext cx="537561" cy="15488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C858DE5-B82A-4357-BD00-6B5C5C0E617A}"/>
              </a:ext>
            </a:extLst>
          </p:cNvPr>
          <p:cNvSpPr txBox="1"/>
          <p:nvPr/>
        </p:nvSpPr>
        <p:spPr>
          <a:xfrm>
            <a:off x="6564667" y="1973554"/>
            <a:ext cx="153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Orders quantity forecast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581FE0C-DC54-4759-83D2-97B6019DB8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50867" y="3132630"/>
            <a:ext cx="541499" cy="41106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5670F01-E284-4BB8-B326-02E91F21409A}"/>
              </a:ext>
            </a:extLst>
          </p:cNvPr>
          <p:cNvSpPr txBox="1"/>
          <p:nvPr/>
        </p:nvSpPr>
        <p:spPr>
          <a:xfrm>
            <a:off x="1854161" y="2471180"/>
            <a:ext cx="92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Cooks required 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989AB02-612E-4AB3-804E-4A50892FBF7B}"/>
              </a:ext>
            </a:extLst>
          </p:cNvPr>
          <p:cNvCxnSpPr>
            <a:cxnSpLocks/>
          </p:cNvCxnSpPr>
          <p:nvPr/>
        </p:nvCxnSpPr>
        <p:spPr>
          <a:xfrm rot="5400000">
            <a:off x="3042834" y="3128383"/>
            <a:ext cx="494256" cy="46900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62AF838-D351-49B4-856D-797C02C56880}"/>
              </a:ext>
            </a:extLst>
          </p:cNvPr>
          <p:cNvSpPr txBox="1"/>
          <p:nvPr/>
        </p:nvSpPr>
        <p:spPr>
          <a:xfrm>
            <a:off x="3062540" y="2518394"/>
            <a:ext cx="92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Drivers required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94A07B-AECA-4766-80F4-E428B869581D}"/>
              </a:ext>
            </a:extLst>
          </p:cNvPr>
          <p:cNvSpPr txBox="1"/>
          <p:nvPr/>
        </p:nvSpPr>
        <p:spPr>
          <a:xfrm>
            <a:off x="1015378" y="356530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Labor forecast includes:</a:t>
            </a:r>
          </a:p>
          <a:p>
            <a:endParaRPr lang="en-US" b="1">
              <a:solidFill>
                <a:prstClr val="black"/>
              </a:solidFill>
            </a:endParaRPr>
          </a:p>
          <a:p>
            <a:r>
              <a:rPr lang="en-US" sz="1800"/>
              <a:t>Prediction for the required cooks and drivers according to store desired U30 %</a:t>
            </a:r>
          </a:p>
          <a:p>
            <a:endParaRPr 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4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68837D-1B21-4C6D-9020-A2D462AD6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4" y="1504573"/>
            <a:ext cx="1674228" cy="5023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0233" y="136525"/>
            <a:ext cx="59515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Reports Menu </a:t>
            </a:r>
          </a:p>
          <a:p>
            <a:pPr algn="ctr">
              <a:spcBef>
                <a:spcPct val="0"/>
              </a:spcBef>
            </a:pPr>
            <a:r>
              <a:rPr lang="en-US" sz="1400" b="1">
                <a:solidFill>
                  <a:srgbClr val="002060"/>
                </a:solidFill>
                <a:cs typeface="Arial" panose="020B0604020202020204" pitchFamily="34" charset="0"/>
              </a:rPr>
              <a:t>(located on the left-hand side of the page)</a:t>
            </a:r>
          </a:p>
        </p:txBody>
      </p:sp>
      <p:sp>
        <p:nvSpPr>
          <p:cNvPr id="6" name="Rectangle 5"/>
          <p:cNvSpPr/>
          <p:nvPr/>
        </p:nvSpPr>
        <p:spPr>
          <a:xfrm>
            <a:off x="885826" y="1156909"/>
            <a:ext cx="2204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The “Performance” tab: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6312" y="1155242"/>
            <a:ext cx="241348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b="1"/>
              <a:t>The “Alerts &amp; Details” tab: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7199" y="1135241"/>
            <a:ext cx="183986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b="1"/>
              <a:t>The “Map reports”: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3883" y="418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E33FB-664F-4641-8AA5-F7D17626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135F69-C4BC-4973-B664-863FE88E5355}"/>
              </a:ext>
            </a:extLst>
          </p:cNvPr>
          <p:cNvSpPr txBox="1"/>
          <p:nvPr/>
        </p:nvSpPr>
        <p:spPr>
          <a:xfrm>
            <a:off x="9418918" y="1145897"/>
            <a:ext cx="150663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b="1"/>
              <a:t>Summary Page: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F3ACBC9-1586-4BED-9737-2BBD5E612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99F0B1-F08A-4DF6-8CBF-101D4A0C8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862" y="1504573"/>
            <a:ext cx="1798343" cy="5023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09F9D6-1A20-47A2-B7B5-C6F11C2D3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543" y="1504573"/>
            <a:ext cx="1798343" cy="3646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F183FE-4572-4398-9BB0-B27FCAF93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224" y="1534824"/>
            <a:ext cx="1823026" cy="3646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9E76CCF-B5E1-4E67-9956-A03AC9C76E80}"/>
              </a:ext>
            </a:extLst>
          </p:cNvPr>
          <p:cNvSpPr/>
          <p:nvPr/>
        </p:nvSpPr>
        <p:spPr>
          <a:xfrm>
            <a:off x="1004180" y="1876425"/>
            <a:ext cx="1798343" cy="45914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187ED5-0A9C-4763-A989-7417C448B296}"/>
              </a:ext>
            </a:extLst>
          </p:cNvPr>
          <p:cNvSpPr/>
          <p:nvPr/>
        </p:nvSpPr>
        <p:spPr>
          <a:xfrm>
            <a:off x="3699359" y="2400301"/>
            <a:ext cx="1911949" cy="23241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9C5DEE-D1D1-4602-B7FF-F317F713ABF1}"/>
              </a:ext>
            </a:extLst>
          </p:cNvPr>
          <p:cNvSpPr/>
          <p:nvPr/>
        </p:nvSpPr>
        <p:spPr>
          <a:xfrm>
            <a:off x="6465113" y="2676526"/>
            <a:ext cx="1911949" cy="13144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2C06F2-9A38-48C6-B2A2-E7267DE3E77E}"/>
              </a:ext>
            </a:extLst>
          </p:cNvPr>
          <p:cNvSpPr/>
          <p:nvPr/>
        </p:nvSpPr>
        <p:spPr>
          <a:xfrm>
            <a:off x="9216258" y="3203584"/>
            <a:ext cx="1911949" cy="3651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C5F67A-33FD-4C5F-B45D-29B0EBA685B2}"/>
              </a:ext>
            </a:extLst>
          </p:cNvPr>
          <p:cNvSpPr/>
          <p:nvPr/>
        </p:nvSpPr>
        <p:spPr>
          <a:xfrm>
            <a:off x="9283224" y="1534824"/>
            <a:ext cx="518001" cy="585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30E6A45-8350-4572-929C-68F07F2350E5}"/>
              </a:ext>
            </a:extLst>
          </p:cNvPr>
          <p:cNvCxnSpPr>
            <a:cxnSpLocks/>
            <a:stCxn id="2" idx="3"/>
          </p:cNvCxnSpPr>
          <p:nvPr/>
        </p:nvCxnSpPr>
        <p:spPr>
          <a:xfrm rot="5400000">
            <a:off x="7144719" y="3576835"/>
            <a:ext cx="3756446" cy="672282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584F3F-1680-46E5-BD87-BB21213C6ECA}"/>
              </a:ext>
            </a:extLst>
          </p:cNvPr>
          <p:cNvSpPr txBox="1"/>
          <p:nvPr/>
        </p:nvSpPr>
        <p:spPr>
          <a:xfrm>
            <a:off x="7662674" y="5817026"/>
            <a:ext cx="364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Click to expand/un expand the menu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926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FAA0F61-A22C-4BBE-BCB2-ED53950A1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28" y="2170602"/>
            <a:ext cx="1707479" cy="1022856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2B9D5C3-D9EA-4A04-A765-32BC8DBDB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86" y="1948726"/>
            <a:ext cx="1631628" cy="1720437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2A0E2E6-93B9-4689-B2B5-27784558D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27" y="2114627"/>
            <a:ext cx="1881506" cy="1271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0233" y="136525"/>
            <a:ext cx="59515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Reports Menu </a:t>
            </a:r>
            <a:r>
              <a:rPr lang="en-US" sz="3200" b="1" err="1">
                <a:solidFill>
                  <a:srgbClr val="002060"/>
                </a:solidFill>
                <a:cs typeface="Arial" panose="020B0604020202020204" pitchFamily="34" charset="0"/>
              </a:rPr>
              <a:t>cont</a:t>
            </a:r>
            <a:endParaRPr lang="en-US" sz="32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400" b="1">
                <a:solidFill>
                  <a:srgbClr val="002060"/>
                </a:solidFill>
                <a:cs typeface="Arial" panose="020B0604020202020204" pitchFamily="34" charset="0"/>
              </a:rPr>
              <a:t>(located on the left-hand side of the page)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3643" y="1156909"/>
            <a:ext cx="204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The “Aggregator” tab: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5073" y="1181304"/>
            <a:ext cx="278185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b="1"/>
              <a:t>The “Mileage Calculation” tab: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0600" y="118130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b="1"/>
              <a:t>The “Forecast” tab: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3883" y="418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E33FB-664F-4641-8AA5-F7D17626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FF72-6E3E-4237-98E3-4B758DC2EAAA}" type="slidenum">
              <a:rPr lang="en-US" smtClean="0"/>
              <a:t>7</a:t>
            </a:fld>
            <a:endParaRPr lang="en-US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F3ACBC9-1586-4BED-9737-2BBD5E612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9E76CCF-B5E1-4E67-9956-A03AC9C76E80}"/>
              </a:ext>
            </a:extLst>
          </p:cNvPr>
          <p:cNvSpPr/>
          <p:nvPr/>
        </p:nvSpPr>
        <p:spPr>
          <a:xfrm>
            <a:off x="1164053" y="2170602"/>
            <a:ext cx="2030854" cy="11595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187ED5-0A9C-4763-A989-7417C448B296}"/>
              </a:ext>
            </a:extLst>
          </p:cNvPr>
          <p:cNvSpPr/>
          <p:nvPr/>
        </p:nvSpPr>
        <p:spPr>
          <a:xfrm>
            <a:off x="5221092" y="2034752"/>
            <a:ext cx="1749815" cy="154838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2C06F2-9A38-48C6-B2A2-E7267DE3E77E}"/>
              </a:ext>
            </a:extLst>
          </p:cNvPr>
          <p:cNvSpPr/>
          <p:nvPr/>
        </p:nvSpPr>
        <p:spPr>
          <a:xfrm>
            <a:off x="8720396" y="2236340"/>
            <a:ext cx="1826141" cy="8913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769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023C07-3BB7-4B26-AC58-C31E58C23164}"/>
              </a:ext>
            </a:extLst>
          </p:cNvPr>
          <p:cNvSpPr/>
          <p:nvPr/>
        </p:nvSpPr>
        <p:spPr>
          <a:xfrm>
            <a:off x="1672930" y="2413337"/>
            <a:ext cx="88461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2060"/>
                </a:solidFill>
              </a:rPr>
              <a:t>“Performance” tab Reports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7141BF-B8C5-4A01-A292-D829D01F6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EE49A-877A-483E-AAC4-EE24ADF5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658476"/>
            <a:ext cx="9496426" cy="45223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85614"/>
            <a:ext cx="2743200" cy="365125"/>
          </a:xfrm>
        </p:spPr>
        <p:txBody>
          <a:bodyPr/>
          <a:lstStyle/>
          <a:p>
            <a:fld id="{9953993D-A48F-4B7B-BAA2-C257ABA9DC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7008" y="114893"/>
            <a:ext cx="62179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The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  <a:cs typeface="Arial" panose="020B0604020202020204" pitchFamily="34" charset="0"/>
              </a:rPr>
              <a:t>Dashboard &amp; Alert KPI’s Report</a:t>
            </a:r>
            <a:endParaRPr lang="he-IL" sz="32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1090" y="1256772"/>
            <a:ext cx="2804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Key delivery times statistics</a:t>
            </a:r>
            <a:endParaRPr lang="he-IL" sz="1600"/>
          </a:p>
        </p:txBody>
      </p:sp>
      <p:sp>
        <p:nvSpPr>
          <p:cNvPr id="9" name="Rectangle 8"/>
          <p:cNvSpPr/>
          <p:nvPr/>
        </p:nvSpPr>
        <p:spPr>
          <a:xfrm>
            <a:off x="3654304" y="2041197"/>
            <a:ext cx="7127997" cy="1387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/>
          <p:cNvCxnSpPr>
            <a:cxnSpLocks/>
          </p:cNvCxnSpPr>
          <p:nvPr/>
        </p:nvCxnSpPr>
        <p:spPr>
          <a:xfrm rot="5400000">
            <a:off x="7716414" y="1687409"/>
            <a:ext cx="402045" cy="27102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4D845D-BE3F-4497-A67B-C2BD41A96F30}"/>
              </a:ext>
            </a:extLst>
          </p:cNvPr>
          <p:cNvSpPr txBox="1"/>
          <p:nvPr/>
        </p:nvSpPr>
        <p:spPr>
          <a:xfrm>
            <a:off x="5247370" y="819368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top section: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71347-937D-431D-A68F-6175EC1CC1A1}"/>
              </a:ext>
            </a:extLst>
          </p:cNvPr>
          <p:cNvSpPr txBox="1"/>
          <p:nvPr/>
        </p:nvSpPr>
        <p:spPr>
          <a:xfrm>
            <a:off x="1822523" y="6397895"/>
            <a:ext cx="5990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Amount of orders separated to sale types (Carryout, Delivery, Dine-in)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BF2E03FA-1300-427A-9A28-EC3DD9F8724F}"/>
              </a:ext>
            </a:extLst>
          </p:cNvPr>
          <p:cNvSpPr/>
          <p:nvPr/>
        </p:nvSpPr>
        <p:spPr>
          <a:xfrm rot="16200000">
            <a:off x="2400129" y="5715515"/>
            <a:ext cx="457542" cy="838200"/>
          </a:xfrm>
          <a:prstGeom prst="leftBrace">
            <a:avLst>
              <a:gd name="adj1" fmla="val 24506"/>
              <a:gd name="adj2" fmla="val 4953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CBD6449-8034-4630-910F-45012A8C8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3933"/>
            <a:ext cx="1654054" cy="4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5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12abb7-fb05-4781-97d1-236273cd35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518847CD8574C870A3E8783A9714B" ma:contentTypeVersion="17" ma:contentTypeDescription="Create a new document." ma:contentTypeScope="" ma:versionID="d349af6e13fb05c1e1f9957afc8c3052">
  <xsd:schema xmlns:xsd="http://www.w3.org/2001/XMLSchema" xmlns:xs="http://www.w3.org/2001/XMLSchema" xmlns:p="http://schemas.microsoft.com/office/2006/metadata/properties" xmlns:ns3="8612abb7-fb05-4781-97d1-236273cd35c0" xmlns:ns4="3e84436b-48a7-4ce1-9a12-ecaca01d4026" targetNamespace="http://schemas.microsoft.com/office/2006/metadata/properties" ma:root="true" ma:fieldsID="6bd3feb8f42aced187fac6a5a2591775" ns3:_="" ns4:_="">
    <xsd:import namespace="8612abb7-fb05-4781-97d1-236273cd35c0"/>
    <xsd:import namespace="3e84436b-48a7-4ce1-9a12-ecaca01d40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2abb7-fb05-4781-97d1-236273cd3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4436b-48a7-4ce1-9a12-ecaca01d4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5871A5-2690-4ECF-9519-430BD79E8CC9}">
  <ds:schemaRefs>
    <ds:schemaRef ds:uri="3e84436b-48a7-4ce1-9a12-ecaca01d4026"/>
    <ds:schemaRef ds:uri="8612abb7-fb05-4781-97d1-236273cd35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2169FE-DEA6-49D0-B6A8-60145DBB9FAA}">
  <ds:schemaRefs>
    <ds:schemaRef ds:uri="3e84436b-48a7-4ce1-9a12-ecaca01d4026"/>
    <ds:schemaRef ds:uri="8612abb7-fb05-4781-97d1-236273cd35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2B1730-EC0E-4658-8CC9-1A230026C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54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</dc:creator>
  <cp:revision>2</cp:revision>
  <dcterms:created xsi:type="dcterms:W3CDTF">2017-06-18T14:13:27Z</dcterms:created>
  <dcterms:modified xsi:type="dcterms:W3CDTF">2025-12-24T10:49:47Z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fa3880-44e8-458b-8d4d-5acc5ed3d728_Enabled">
    <vt:lpwstr>true</vt:lpwstr>
  </property>
  <property fmtid="{D5CDD505-2E9C-101B-9397-08002B2CF9AE}" pid="3" name="MSIP_Label_bffa3880-44e8-458b-8d4d-5acc5ed3d728_SetDate">
    <vt:lpwstr>2025-09-02T10:13:43Z</vt:lpwstr>
  </property>
  <property fmtid="{D5CDD505-2E9C-101B-9397-08002B2CF9AE}" pid="4" name="MSIP_Label_bffa3880-44e8-458b-8d4d-5acc5ed3d728_Method">
    <vt:lpwstr>Standard</vt:lpwstr>
  </property>
  <property fmtid="{D5CDD505-2E9C-101B-9397-08002B2CF9AE}" pid="5" name="MSIP_Label_bffa3880-44e8-458b-8d4d-5acc5ed3d728_Name">
    <vt:lpwstr>bffa3880-44e8-458b-8d4d-5acc5ed3d728</vt:lpwstr>
  </property>
  <property fmtid="{D5CDD505-2E9C-101B-9397-08002B2CF9AE}" pid="6" name="MSIP_Label_bffa3880-44e8-458b-8d4d-5acc5ed3d728_SiteId">
    <vt:lpwstr>2ba9001d-d7f9-43a3-a098-6a927ac715ca</vt:lpwstr>
  </property>
  <property fmtid="{D5CDD505-2E9C-101B-9397-08002B2CF9AE}" pid="7" name="MSIP_Label_bffa3880-44e8-458b-8d4d-5acc5ed3d728_ActionId">
    <vt:lpwstr>56e16d68-1358-45a2-ab0b-01e6d0f7e458</vt:lpwstr>
  </property>
  <property fmtid="{D5CDD505-2E9C-101B-9397-08002B2CF9AE}" pid="8" name="MSIP_Label_bffa3880-44e8-458b-8d4d-5acc5ed3d728_ContentBits">
    <vt:lpwstr>0</vt:lpwstr>
  </property>
  <property fmtid="{D5CDD505-2E9C-101B-9397-08002B2CF9AE}" pid="9" name="ContentTypeId">
    <vt:lpwstr>0x010100675518847CD8574C870A3E8783A9714B</vt:lpwstr>
  </property>
</Properties>
</file>