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7"/>
  </p:notesMasterIdLst>
  <p:sldIdLst>
    <p:sldId id="256" r:id="rId6"/>
    <p:sldId id="262" r:id="rId7"/>
    <p:sldId id="326" r:id="rId8"/>
    <p:sldId id="297" r:id="rId9"/>
    <p:sldId id="265" r:id="rId10"/>
    <p:sldId id="263" r:id="rId11"/>
    <p:sldId id="314" r:id="rId12"/>
    <p:sldId id="268" r:id="rId13"/>
    <p:sldId id="269" r:id="rId14"/>
    <p:sldId id="270" r:id="rId15"/>
    <p:sldId id="307" r:id="rId16"/>
    <p:sldId id="308" r:id="rId17"/>
    <p:sldId id="271" r:id="rId18"/>
    <p:sldId id="289" r:id="rId19"/>
    <p:sldId id="294" r:id="rId20"/>
    <p:sldId id="285" r:id="rId21"/>
    <p:sldId id="267" r:id="rId22"/>
    <p:sldId id="293" r:id="rId23"/>
    <p:sldId id="331" r:id="rId24"/>
    <p:sldId id="315" r:id="rId25"/>
    <p:sldId id="284" r:id="rId26"/>
    <p:sldId id="288" r:id="rId27"/>
    <p:sldId id="272" r:id="rId28"/>
    <p:sldId id="313" r:id="rId29"/>
    <p:sldId id="316" r:id="rId30"/>
    <p:sldId id="273" r:id="rId31"/>
    <p:sldId id="274" r:id="rId32"/>
    <p:sldId id="275" r:id="rId33"/>
    <p:sldId id="276" r:id="rId34"/>
    <p:sldId id="277" r:id="rId35"/>
    <p:sldId id="278" r:id="rId36"/>
    <p:sldId id="318" r:id="rId37"/>
    <p:sldId id="327" r:id="rId38"/>
    <p:sldId id="334" r:id="rId39"/>
    <p:sldId id="325" r:id="rId40"/>
    <p:sldId id="320" r:id="rId41"/>
    <p:sldId id="321" r:id="rId42"/>
    <p:sldId id="322" r:id="rId43"/>
    <p:sldId id="323" r:id="rId44"/>
    <p:sldId id="302" r:id="rId45"/>
    <p:sldId id="32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p:cViewPr varScale="1">
        <p:scale>
          <a:sx n="100" d="100"/>
          <a:sy n="100" d="100"/>
        </p:scale>
        <p:origin x="90"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5B5A7A-B70F-49E5-B2E5-D8BB14E1102D}" type="datetimeFigureOut">
              <a:rPr lang="en-US" smtClean="0"/>
              <a:t>9/25/2025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07A6F-3D43-4FEE-8DB8-DA301D3113FB}" type="slidenum">
              <a:rPr lang="en-US" smtClean="0"/>
              <a:t>‹#›</a:t>
            </a:fld>
            <a:endParaRPr lang="en-US"/>
          </a:p>
        </p:txBody>
      </p:sp>
    </p:spTree>
    <p:extLst>
      <p:ext uri="{BB962C8B-B14F-4D97-AF65-F5344CB8AC3E}">
        <p14:creationId xmlns:p14="http://schemas.microsoft.com/office/powerpoint/2010/main" val="96911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EC8729B0-9031-42BB-AD05-036BF3F9DDF4}" type="slidenum">
              <a:rPr lang="en-US" smtClean="0"/>
              <a:pPr/>
              <a:t>8</a:t>
            </a:fld>
            <a:endParaRPr lang="en-US" dirty="0"/>
          </a:p>
        </p:txBody>
      </p:sp>
    </p:spTree>
    <p:extLst>
      <p:ext uri="{BB962C8B-B14F-4D97-AF65-F5344CB8AC3E}">
        <p14:creationId xmlns:p14="http://schemas.microsoft.com/office/powerpoint/2010/main" val="121151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EC8729B0-9031-42BB-AD05-036BF3F9DDF4}" type="slidenum">
              <a:rPr lang="en-US" smtClean="0"/>
              <a:pPr/>
              <a:t>13</a:t>
            </a:fld>
            <a:endParaRPr lang="en-US" dirty="0"/>
          </a:p>
        </p:txBody>
      </p:sp>
    </p:spTree>
    <p:extLst>
      <p:ext uri="{BB962C8B-B14F-4D97-AF65-F5344CB8AC3E}">
        <p14:creationId xmlns:p14="http://schemas.microsoft.com/office/powerpoint/2010/main" val="426106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Delivery times are calculated using the time the order was taken and the time the order was delivered. </a:t>
            </a:r>
            <a:endParaRPr lang="en-US" dirty="0"/>
          </a:p>
          <a:p>
            <a:r>
              <a:rPr lang="en-US" dirty="0"/>
              <a:t>Product Quality meter – the time passed from driver</a:t>
            </a:r>
            <a:r>
              <a:rPr lang="en-US" baseline="0" dirty="0"/>
              <a:t>’s Out of the door time till delivery time</a:t>
            </a:r>
          </a:p>
        </p:txBody>
      </p:sp>
      <p:sp>
        <p:nvSpPr>
          <p:cNvPr id="4" name="Slide Number Placeholder 3"/>
          <p:cNvSpPr>
            <a:spLocks noGrp="1"/>
          </p:cNvSpPr>
          <p:nvPr>
            <p:ph type="sldNum" sz="quarter" idx="10"/>
          </p:nvPr>
        </p:nvSpPr>
        <p:spPr/>
        <p:txBody>
          <a:bodyPr/>
          <a:lstStyle/>
          <a:p>
            <a:fld id="{EC8729B0-9031-42BB-AD05-036BF3F9DDF4}" type="slidenum">
              <a:rPr lang="en-US" smtClean="0"/>
              <a:pPr/>
              <a:t>17</a:t>
            </a:fld>
            <a:endParaRPr lang="en-US" dirty="0"/>
          </a:p>
        </p:txBody>
      </p:sp>
    </p:spTree>
    <p:extLst>
      <p:ext uri="{BB962C8B-B14F-4D97-AF65-F5344CB8AC3E}">
        <p14:creationId xmlns:p14="http://schemas.microsoft.com/office/powerpoint/2010/main" val="59792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29B0-9031-42BB-AD05-036BF3F9DD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41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Filtering the deliveries according to the payment amount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 this is a great marketing tool which helps to easily spot the soft and strong areas in the trade zone in terms of payment.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Filtering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deliveries according to their at the door time</a:t>
            </a:r>
            <a:r>
              <a:rPr lang="en-US" sz="1200" kern="1200" baseline="0" dirty="0">
                <a:solidFill>
                  <a:schemeClr val="tx1"/>
                </a:solidFill>
                <a:latin typeface="+mn-lt"/>
                <a:ea typeface="+mn-ea"/>
                <a:cs typeface="+mn-cs"/>
              </a:rPr>
              <a:t> - t</a:t>
            </a:r>
            <a:r>
              <a:rPr lang="en-US" sz="1200" kern="1200" dirty="0">
                <a:solidFill>
                  <a:schemeClr val="tx1"/>
                </a:solidFill>
                <a:latin typeface="+mn-lt"/>
                <a:ea typeface="+mn-ea"/>
                <a:cs typeface="+mn-cs"/>
              </a:rPr>
              <a:t>his is useful for pulling out problematic areas, as well as enabling the management to identify where changes in trade zones may be needed.</a:t>
            </a:r>
          </a:p>
          <a:p>
            <a:endParaRPr lang="he-IL" dirty="0"/>
          </a:p>
        </p:txBody>
      </p:sp>
      <p:sp>
        <p:nvSpPr>
          <p:cNvPr id="4" name="Slide Number Placeholder 3"/>
          <p:cNvSpPr>
            <a:spLocks noGrp="1"/>
          </p:cNvSpPr>
          <p:nvPr>
            <p:ph type="sldNum" sz="quarter" idx="10"/>
          </p:nvPr>
        </p:nvSpPr>
        <p:spPr/>
        <p:txBody>
          <a:bodyPr/>
          <a:lstStyle/>
          <a:p>
            <a:fld id="{EC8729B0-9031-42BB-AD05-036BF3F9DDF4}" type="slidenum">
              <a:rPr lang="en-US" smtClean="0"/>
              <a:pPr/>
              <a:t>27</a:t>
            </a:fld>
            <a:endParaRPr lang="en-US" dirty="0"/>
          </a:p>
        </p:txBody>
      </p:sp>
    </p:spTree>
    <p:extLst>
      <p:ext uri="{BB962C8B-B14F-4D97-AF65-F5344CB8AC3E}">
        <p14:creationId xmlns:p14="http://schemas.microsoft.com/office/powerpoint/2010/main" val="927000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29B0-9031-42BB-AD05-036BF3F9DD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324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40660B-A259-4148-A285-BABD4D41AB0A}" type="datetime1">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EFF72-6E3E-4237-98E3-4B758DC2EAAA}" type="slidenum">
              <a:rPr lang="en-US" smtClean="0"/>
              <a:t>‹#›</a:t>
            </a:fld>
            <a:endParaRPr lang="en-US"/>
          </a:p>
        </p:txBody>
      </p:sp>
    </p:spTree>
    <p:extLst>
      <p:ext uri="{BB962C8B-B14F-4D97-AF65-F5344CB8AC3E}">
        <p14:creationId xmlns:p14="http://schemas.microsoft.com/office/powerpoint/2010/main" val="4018476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289BF2-B267-4B74-A7B9-94CEB356EF04}" type="datetime1">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EFF72-6E3E-4237-98E3-4B758DC2EAAA}" type="slidenum">
              <a:rPr lang="en-US" smtClean="0"/>
              <a:t>‹#›</a:t>
            </a:fld>
            <a:endParaRPr lang="en-US"/>
          </a:p>
        </p:txBody>
      </p:sp>
    </p:spTree>
    <p:extLst>
      <p:ext uri="{BB962C8B-B14F-4D97-AF65-F5344CB8AC3E}">
        <p14:creationId xmlns:p14="http://schemas.microsoft.com/office/powerpoint/2010/main" val="3640833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5E4FD-F514-4DE3-88D8-46F0B8821AD1}" type="datetime1">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EFF72-6E3E-4237-98E3-4B758DC2EAAA}" type="slidenum">
              <a:rPr lang="en-US" smtClean="0"/>
              <a:t>‹#›</a:t>
            </a:fld>
            <a:endParaRPr lang="en-US"/>
          </a:p>
        </p:txBody>
      </p:sp>
    </p:spTree>
    <p:extLst>
      <p:ext uri="{BB962C8B-B14F-4D97-AF65-F5344CB8AC3E}">
        <p14:creationId xmlns:p14="http://schemas.microsoft.com/office/powerpoint/2010/main" val="2165710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94970-034B-4E2D-AC99-3528B9C136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126959-B793-4EC2-908E-A4335B015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D631A9-A7DE-40E9-BB3F-789ED5217057}"/>
              </a:ext>
            </a:extLst>
          </p:cNvPr>
          <p:cNvSpPr>
            <a:spLocks noGrp="1"/>
          </p:cNvSpPr>
          <p:nvPr>
            <p:ph type="dt" sz="half" idx="10"/>
          </p:nvPr>
        </p:nvSpPr>
        <p:spPr/>
        <p:txBody>
          <a:bodyPr/>
          <a:lstStyle/>
          <a:p>
            <a:fld id="{579F1FFC-D87B-499C-AC5B-088D3F7E872E}" type="datetimeFigureOut">
              <a:rPr lang="en-US" smtClean="0"/>
              <a:t>9/25/2025</a:t>
            </a:fld>
            <a:endParaRPr lang="en-US"/>
          </a:p>
        </p:txBody>
      </p:sp>
      <p:sp>
        <p:nvSpPr>
          <p:cNvPr id="5" name="Footer Placeholder 4">
            <a:extLst>
              <a:ext uri="{FF2B5EF4-FFF2-40B4-BE49-F238E27FC236}">
                <a16:creationId xmlns:a16="http://schemas.microsoft.com/office/drawing/2014/main" id="{88FE29E3-C93F-4F83-BCBE-2EECE2302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1F723-689D-48BF-93D7-1C608E840BE6}"/>
              </a:ext>
            </a:extLst>
          </p:cNvPr>
          <p:cNvSpPr>
            <a:spLocks noGrp="1"/>
          </p:cNvSpPr>
          <p:nvPr>
            <p:ph type="sldNum" sz="quarter" idx="12"/>
          </p:nvPr>
        </p:nvSpPr>
        <p:spPr/>
        <p:txBody>
          <a:bodyPr/>
          <a:lstStyle/>
          <a:p>
            <a:fld id="{8B64B471-1A54-4EA7-88FA-FDCF798DC019}" type="slidenum">
              <a:rPr lang="en-US" smtClean="0"/>
              <a:t>‹#›</a:t>
            </a:fld>
            <a:endParaRPr lang="en-US"/>
          </a:p>
        </p:txBody>
      </p:sp>
    </p:spTree>
    <p:extLst>
      <p:ext uri="{BB962C8B-B14F-4D97-AF65-F5344CB8AC3E}">
        <p14:creationId xmlns:p14="http://schemas.microsoft.com/office/powerpoint/2010/main" val="4252808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E7358-330D-4D92-ABBF-39A9311C59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89F4FC-1F35-4BBF-9CEC-EC02473606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18265-BA08-445E-B9B0-4DD14AC681FE}"/>
              </a:ext>
            </a:extLst>
          </p:cNvPr>
          <p:cNvSpPr>
            <a:spLocks noGrp="1"/>
          </p:cNvSpPr>
          <p:nvPr>
            <p:ph type="dt" sz="half" idx="10"/>
          </p:nvPr>
        </p:nvSpPr>
        <p:spPr/>
        <p:txBody>
          <a:bodyPr/>
          <a:lstStyle/>
          <a:p>
            <a:fld id="{579F1FFC-D87B-499C-AC5B-088D3F7E872E}" type="datetimeFigureOut">
              <a:rPr lang="en-US" smtClean="0"/>
              <a:t>9/25/2025</a:t>
            </a:fld>
            <a:endParaRPr lang="en-US"/>
          </a:p>
        </p:txBody>
      </p:sp>
      <p:sp>
        <p:nvSpPr>
          <p:cNvPr id="5" name="Footer Placeholder 4">
            <a:extLst>
              <a:ext uri="{FF2B5EF4-FFF2-40B4-BE49-F238E27FC236}">
                <a16:creationId xmlns:a16="http://schemas.microsoft.com/office/drawing/2014/main" id="{FD4AF4AD-7B3F-47EE-AA6E-28EA764E7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EF2C3-0B78-437E-8AC1-7933CB5B5E63}"/>
              </a:ext>
            </a:extLst>
          </p:cNvPr>
          <p:cNvSpPr>
            <a:spLocks noGrp="1"/>
          </p:cNvSpPr>
          <p:nvPr>
            <p:ph type="sldNum" sz="quarter" idx="12"/>
          </p:nvPr>
        </p:nvSpPr>
        <p:spPr/>
        <p:txBody>
          <a:bodyPr/>
          <a:lstStyle/>
          <a:p>
            <a:fld id="{8B64B471-1A54-4EA7-88FA-FDCF798DC019}" type="slidenum">
              <a:rPr lang="en-US" smtClean="0"/>
              <a:t>‹#›</a:t>
            </a:fld>
            <a:endParaRPr lang="en-US"/>
          </a:p>
        </p:txBody>
      </p:sp>
    </p:spTree>
    <p:extLst>
      <p:ext uri="{BB962C8B-B14F-4D97-AF65-F5344CB8AC3E}">
        <p14:creationId xmlns:p14="http://schemas.microsoft.com/office/powerpoint/2010/main" val="1109341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F185-BF26-4AB2-953D-A1908BF1B3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3B5BC1-F846-409D-AB96-8D72B2C7A5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3D7732-8EF0-43AC-8F45-7E2E90456603}"/>
              </a:ext>
            </a:extLst>
          </p:cNvPr>
          <p:cNvSpPr>
            <a:spLocks noGrp="1"/>
          </p:cNvSpPr>
          <p:nvPr>
            <p:ph type="dt" sz="half" idx="10"/>
          </p:nvPr>
        </p:nvSpPr>
        <p:spPr/>
        <p:txBody>
          <a:bodyPr/>
          <a:lstStyle/>
          <a:p>
            <a:fld id="{579F1FFC-D87B-499C-AC5B-088D3F7E872E}" type="datetimeFigureOut">
              <a:rPr lang="en-US" smtClean="0"/>
              <a:t>9/25/2025</a:t>
            </a:fld>
            <a:endParaRPr lang="en-US"/>
          </a:p>
        </p:txBody>
      </p:sp>
      <p:sp>
        <p:nvSpPr>
          <p:cNvPr id="5" name="Footer Placeholder 4">
            <a:extLst>
              <a:ext uri="{FF2B5EF4-FFF2-40B4-BE49-F238E27FC236}">
                <a16:creationId xmlns:a16="http://schemas.microsoft.com/office/drawing/2014/main" id="{1259888C-A08C-40A1-A278-F3FA362AA7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2BB6B-E5D1-46E5-BD3F-298F5CDF9AE9}"/>
              </a:ext>
            </a:extLst>
          </p:cNvPr>
          <p:cNvSpPr>
            <a:spLocks noGrp="1"/>
          </p:cNvSpPr>
          <p:nvPr>
            <p:ph type="sldNum" sz="quarter" idx="12"/>
          </p:nvPr>
        </p:nvSpPr>
        <p:spPr/>
        <p:txBody>
          <a:bodyPr/>
          <a:lstStyle/>
          <a:p>
            <a:fld id="{8B64B471-1A54-4EA7-88FA-FDCF798DC019}" type="slidenum">
              <a:rPr lang="en-US" smtClean="0"/>
              <a:t>‹#›</a:t>
            </a:fld>
            <a:endParaRPr lang="en-US"/>
          </a:p>
        </p:txBody>
      </p:sp>
    </p:spTree>
    <p:extLst>
      <p:ext uri="{BB962C8B-B14F-4D97-AF65-F5344CB8AC3E}">
        <p14:creationId xmlns:p14="http://schemas.microsoft.com/office/powerpoint/2010/main" val="210174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CEA9F-7EDA-4C92-A112-DCDBA73B92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7E9477-890C-4251-BE16-81940A073C7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70C391-C16E-46BC-8B15-1325B8E67D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ACB563-93F8-4374-A029-2303F1058CB4}"/>
              </a:ext>
            </a:extLst>
          </p:cNvPr>
          <p:cNvSpPr>
            <a:spLocks noGrp="1"/>
          </p:cNvSpPr>
          <p:nvPr>
            <p:ph type="dt" sz="half" idx="10"/>
          </p:nvPr>
        </p:nvSpPr>
        <p:spPr/>
        <p:txBody>
          <a:bodyPr/>
          <a:lstStyle/>
          <a:p>
            <a:fld id="{579F1FFC-D87B-499C-AC5B-088D3F7E872E}" type="datetimeFigureOut">
              <a:rPr lang="en-US" smtClean="0"/>
              <a:t>9/25/2025</a:t>
            </a:fld>
            <a:endParaRPr lang="en-US"/>
          </a:p>
        </p:txBody>
      </p:sp>
      <p:sp>
        <p:nvSpPr>
          <p:cNvPr id="6" name="Footer Placeholder 5">
            <a:extLst>
              <a:ext uri="{FF2B5EF4-FFF2-40B4-BE49-F238E27FC236}">
                <a16:creationId xmlns:a16="http://schemas.microsoft.com/office/drawing/2014/main" id="{6536A734-7C4D-4133-9446-FCAE15A710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C2C58A-F368-45C4-944A-C8EF2E6F28CC}"/>
              </a:ext>
            </a:extLst>
          </p:cNvPr>
          <p:cNvSpPr>
            <a:spLocks noGrp="1"/>
          </p:cNvSpPr>
          <p:nvPr>
            <p:ph type="sldNum" sz="quarter" idx="12"/>
          </p:nvPr>
        </p:nvSpPr>
        <p:spPr/>
        <p:txBody>
          <a:bodyPr/>
          <a:lstStyle/>
          <a:p>
            <a:fld id="{8B64B471-1A54-4EA7-88FA-FDCF798DC019}" type="slidenum">
              <a:rPr lang="en-US" smtClean="0"/>
              <a:t>‹#›</a:t>
            </a:fld>
            <a:endParaRPr lang="en-US"/>
          </a:p>
        </p:txBody>
      </p:sp>
    </p:spTree>
    <p:extLst>
      <p:ext uri="{BB962C8B-B14F-4D97-AF65-F5344CB8AC3E}">
        <p14:creationId xmlns:p14="http://schemas.microsoft.com/office/powerpoint/2010/main" val="31785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A3114-C59A-49FA-89AC-E09BF7B7F6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BF0A0F-0E95-4275-AE99-41F675ACDB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8ED995-B041-45B2-8524-4C068AFFD6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6CCEBC-6052-4A79-A98C-A0A28123F0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C1EB29-2865-4697-8D44-D013B97A19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A2B323-1758-49C5-AF36-13FEBCBEA8E6}"/>
              </a:ext>
            </a:extLst>
          </p:cNvPr>
          <p:cNvSpPr>
            <a:spLocks noGrp="1"/>
          </p:cNvSpPr>
          <p:nvPr>
            <p:ph type="dt" sz="half" idx="10"/>
          </p:nvPr>
        </p:nvSpPr>
        <p:spPr/>
        <p:txBody>
          <a:bodyPr/>
          <a:lstStyle/>
          <a:p>
            <a:fld id="{579F1FFC-D87B-499C-AC5B-088D3F7E872E}" type="datetimeFigureOut">
              <a:rPr lang="en-US" smtClean="0"/>
              <a:t>9/25/2025</a:t>
            </a:fld>
            <a:endParaRPr lang="en-US"/>
          </a:p>
        </p:txBody>
      </p:sp>
      <p:sp>
        <p:nvSpPr>
          <p:cNvPr id="8" name="Footer Placeholder 7">
            <a:extLst>
              <a:ext uri="{FF2B5EF4-FFF2-40B4-BE49-F238E27FC236}">
                <a16:creationId xmlns:a16="http://schemas.microsoft.com/office/drawing/2014/main" id="{2CE94696-5059-4C72-8199-98165E9976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FEB5D1-9FD7-4AA2-A5F2-45F6CAAFD501}"/>
              </a:ext>
            </a:extLst>
          </p:cNvPr>
          <p:cNvSpPr>
            <a:spLocks noGrp="1"/>
          </p:cNvSpPr>
          <p:nvPr>
            <p:ph type="sldNum" sz="quarter" idx="12"/>
          </p:nvPr>
        </p:nvSpPr>
        <p:spPr/>
        <p:txBody>
          <a:bodyPr/>
          <a:lstStyle/>
          <a:p>
            <a:fld id="{8B64B471-1A54-4EA7-88FA-FDCF798DC019}" type="slidenum">
              <a:rPr lang="en-US" smtClean="0"/>
              <a:t>‹#›</a:t>
            </a:fld>
            <a:endParaRPr lang="en-US"/>
          </a:p>
        </p:txBody>
      </p:sp>
    </p:spTree>
    <p:extLst>
      <p:ext uri="{BB962C8B-B14F-4D97-AF65-F5344CB8AC3E}">
        <p14:creationId xmlns:p14="http://schemas.microsoft.com/office/powerpoint/2010/main" val="1994611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FD83-4FB4-45F4-B94E-3BD59AE2A5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627159-902B-46E0-8058-79AA057AA131}"/>
              </a:ext>
            </a:extLst>
          </p:cNvPr>
          <p:cNvSpPr>
            <a:spLocks noGrp="1"/>
          </p:cNvSpPr>
          <p:nvPr>
            <p:ph type="dt" sz="half" idx="10"/>
          </p:nvPr>
        </p:nvSpPr>
        <p:spPr/>
        <p:txBody>
          <a:bodyPr/>
          <a:lstStyle/>
          <a:p>
            <a:fld id="{579F1FFC-D87B-499C-AC5B-088D3F7E872E}" type="datetimeFigureOut">
              <a:rPr lang="en-US" smtClean="0"/>
              <a:t>9/25/2025</a:t>
            </a:fld>
            <a:endParaRPr lang="en-US"/>
          </a:p>
        </p:txBody>
      </p:sp>
      <p:sp>
        <p:nvSpPr>
          <p:cNvPr id="4" name="Footer Placeholder 3">
            <a:extLst>
              <a:ext uri="{FF2B5EF4-FFF2-40B4-BE49-F238E27FC236}">
                <a16:creationId xmlns:a16="http://schemas.microsoft.com/office/drawing/2014/main" id="{3AEBE069-91FC-49D3-A159-0FFA1CD451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858DE7-FA2D-4175-B0FC-5A91B9CD4D59}"/>
              </a:ext>
            </a:extLst>
          </p:cNvPr>
          <p:cNvSpPr>
            <a:spLocks noGrp="1"/>
          </p:cNvSpPr>
          <p:nvPr>
            <p:ph type="sldNum" sz="quarter" idx="12"/>
          </p:nvPr>
        </p:nvSpPr>
        <p:spPr/>
        <p:txBody>
          <a:bodyPr/>
          <a:lstStyle/>
          <a:p>
            <a:fld id="{8B64B471-1A54-4EA7-88FA-FDCF798DC019}" type="slidenum">
              <a:rPr lang="en-US" smtClean="0"/>
              <a:t>‹#›</a:t>
            </a:fld>
            <a:endParaRPr lang="en-US"/>
          </a:p>
        </p:txBody>
      </p:sp>
    </p:spTree>
    <p:extLst>
      <p:ext uri="{BB962C8B-B14F-4D97-AF65-F5344CB8AC3E}">
        <p14:creationId xmlns:p14="http://schemas.microsoft.com/office/powerpoint/2010/main" val="33678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C4BBED-91CB-43E1-8E4C-DBF6071C599E}"/>
              </a:ext>
            </a:extLst>
          </p:cNvPr>
          <p:cNvSpPr>
            <a:spLocks noGrp="1"/>
          </p:cNvSpPr>
          <p:nvPr>
            <p:ph type="dt" sz="half" idx="10"/>
          </p:nvPr>
        </p:nvSpPr>
        <p:spPr/>
        <p:txBody>
          <a:bodyPr/>
          <a:lstStyle/>
          <a:p>
            <a:fld id="{579F1FFC-D87B-499C-AC5B-088D3F7E872E}" type="datetimeFigureOut">
              <a:rPr lang="en-US" smtClean="0"/>
              <a:t>9/25/2025</a:t>
            </a:fld>
            <a:endParaRPr lang="en-US"/>
          </a:p>
        </p:txBody>
      </p:sp>
      <p:sp>
        <p:nvSpPr>
          <p:cNvPr id="3" name="Footer Placeholder 2">
            <a:extLst>
              <a:ext uri="{FF2B5EF4-FFF2-40B4-BE49-F238E27FC236}">
                <a16:creationId xmlns:a16="http://schemas.microsoft.com/office/drawing/2014/main" id="{F4333B03-4C6B-41C0-A6EF-425230D7F4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D8DF1D-57E4-478A-B533-1CABF8E60969}"/>
              </a:ext>
            </a:extLst>
          </p:cNvPr>
          <p:cNvSpPr>
            <a:spLocks noGrp="1"/>
          </p:cNvSpPr>
          <p:nvPr>
            <p:ph type="sldNum" sz="quarter" idx="12"/>
          </p:nvPr>
        </p:nvSpPr>
        <p:spPr/>
        <p:txBody>
          <a:bodyPr/>
          <a:lstStyle/>
          <a:p>
            <a:fld id="{8B64B471-1A54-4EA7-88FA-FDCF798DC019}" type="slidenum">
              <a:rPr lang="en-US" smtClean="0"/>
              <a:t>‹#›</a:t>
            </a:fld>
            <a:endParaRPr lang="en-US"/>
          </a:p>
        </p:txBody>
      </p:sp>
    </p:spTree>
    <p:extLst>
      <p:ext uri="{BB962C8B-B14F-4D97-AF65-F5344CB8AC3E}">
        <p14:creationId xmlns:p14="http://schemas.microsoft.com/office/powerpoint/2010/main" val="1256868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1465-C401-436C-B69C-798A8C1912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2FD1A6-5796-47DB-B8ED-1616822D04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0B6764-7E2A-4851-90BD-D9A81B66C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D71B3-1138-484B-8D70-2A81EBC3CD4A}"/>
              </a:ext>
            </a:extLst>
          </p:cNvPr>
          <p:cNvSpPr>
            <a:spLocks noGrp="1"/>
          </p:cNvSpPr>
          <p:nvPr>
            <p:ph type="dt" sz="half" idx="10"/>
          </p:nvPr>
        </p:nvSpPr>
        <p:spPr/>
        <p:txBody>
          <a:bodyPr/>
          <a:lstStyle/>
          <a:p>
            <a:fld id="{579F1FFC-D87B-499C-AC5B-088D3F7E872E}" type="datetimeFigureOut">
              <a:rPr lang="en-US" smtClean="0"/>
              <a:t>9/25/2025</a:t>
            </a:fld>
            <a:endParaRPr lang="en-US"/>
          </a:p>
        </p:txBody>
      </p:sp>
      <p:sp>
        <p:nvSpPr>
          <p:cNvPr id="6" name="Footer Placeholder 5">
            <a:extLst>
              <a:ext uri="{FF2B5EF4-FFF2-40B4-BE49-F238E27FC236}">
                <a16:creationId xmlns:a16="http://schemas.microsoft.com/office/drawing/2014/main" id="{A637E469-ABF9-4291-B09B-E26D5E637A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026645-006E-4EB5-96A6-A46A4E55A35C}"/>
              </a:ext>
            </a:extLst>
          </p:cNvPr>
          <p:cNvSpPr>
            <a:spLocks noGrp="1"/>
          </p:cNvSpPr>
          <p:nvPr>
            <p:ph type="sldNum" sz="quarter" idx="12"/>
          </p:nvPr>
        </p:nvSpPr>
        <p:spPr/>
        <p:txBody>
          <a:bodyPr/>
          <a:lstStyle/>
          <a:p>
            <a:fld id="{8B64B471-1A54-4EA7-88FA-FDCF798DC019}" type="slidenum">
              <a:rPr lang="en-US" smtClean="0"/>
              <a:t>‹#›</a:t>
            </a:fld>
            <a:endParaRPr lang="en-US"/>
          </a:p>
        </p:txBody>
      </p:sp>
    </p:spTree>
    <p:extLst>
      <p:ext uri="{BB962C8B-B14F-4D97-AF65-F5344CB8AC3E}">
        <p14:creationId xmlns:p14="http://schemas.microsoft.com/office/powerpoint/2010/main" val="361309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1D7CD-1719-4E3F-90F7-391D08CC0986}" type="datetime1">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EFF72-6E3E-4237-98E3-4B758DC2EAAA}" type="slidenum">
              <a:rPr lang="en-US" smtClean="0"/>
              <a:t>‹#›</a:t>
            </a:fld>
            <a:endParaRPr lang="en-US"/>
          </a:p>
        </p:txBody>
      </p:sp>
    </p:spTree>
    <p:extLst>
      <p:ext uri="{BB962C8B-B14F-4D97-AF65-F5344CB8AC3E}">
        <p14:creationId xmlns:p14="http://schemas.microsoft.com/office/powerpoint/2010/main" val="2792891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D50C-D56E-46D4-88C9-BA7F6619A7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20DEE-A91B-435F-9FBB-AFC55CB4F3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D5BBC0-ED06-454C-8DAB-185A48BF1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6A9CD3-644D-43F2-A484-3BC48909D377}"/>
              </a:ext>
            </a:extLst>
          </p:cNvPr>
          <p:cNvSpPr>
            <a:spLocks noGrp="1"/>
          </p:cNvSpPr>
          <p:nvPr>
            <p:ph type="dt" sz="half" idx="10"/>
          </p:nvPr>
        </p:nvSpPr>
        <p:spPr/>
        <p:txBody>
          <a:bodyPr/>
          <a:lstStyle/>
          <a:p>
            <a:fld id="{579F1FFC-D87B-499C-AC5B-088D3F7E872E}" type="datetimeFigureOut">
              <a:rPr lang="en-US" smtClean="0"/>
              <a:t>9/25/2025</a:t>
            </a:fld>
            <a:endParaRPr lang="en-US"/>
          </a:p>
        </p:txBody>
      </p:sp>
      <p:sp>
        <p:nvSpPr>
          <p:cNvPr id="6" name="Footer Placeholder 5">
            <a:extLst>
              <a:ext uri="{FF2B5EF4-FFF2-40B4-BE49-F238E27FC236}">
                <a16:creationId xmlns:a16="http://schemas.microsoft.com/office/drawing/2014/main" id="{B8ED8796-6658-4FE8-9B2E-B3052B634E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3C3A16-1377-465D-B432-5EB1C0B93ACF}"/>
              </a:ext>
            </a:extLst>
          </p:cNvPr>
          <p:cNvSpPr>
            <a:spLocks noGrp="1"/>
          </p:cNvSpPr>
          <p:nvPr>
            <p:ph type="sldNum" sz="quarter" idx="12"/>
          </p:nvPr>
        </p:nvSpPr>
        <p:spPr/>
        <p:txBody>
          <a:bodyPr/>
          <a:lstStyle/>
          <a:p>
            <a:fld id="{8B64B471-1A54-4EA7-88FA-FDCF798DC019}" type="slidenum">
              <a:rPr lang="en-US" smtClean="0"/>
              <a:t>‹#›</a:t>
            </a:fld>
            <a:endParaRPr lang="en-US"/>
          </a:p>
        </p:txBody>
      </p:sp>
    </p:spTree>
    <p:extLst>
      <p:ext uri="{BB962C8B-B14F-4D97-AF65-F5344CB8AC3E}">
        <p14:creationId xmlns:p14="http://schemas.microsoft.com/office/powerpoint/2010/main" val="1002569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52A6-3DC3-4145-B9C6-48C1D3FBCC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AF555A-E4B4-43E5-8B71-05CBD6B1681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3CF82-8CCA-4D9C-BB06-8F629CDDCAB1}"/>
              </a:ext>
            </a:extLst>
          </p:cNvPr>
          <p:cNvSpPr>
            <a:spLocks noGrp="1"/>
          </p:cNvSpPr>
          <p:nvPr>
            <p:ph type="dt" sz="half" idx="10"/>
          </p:nvPr>
        </p:nvSpPr>
        <p:spPr/>
        <p:txBody>
          <a:bodyPr/>
          <a:lstStyle/>
          <a:p>
            <a:fld id="{579F1FFC-D87B-499C-AC5B-088D3F7E872E}" type="datetimeFigureOut">
              <a:rPr lang="en-US" smtClean="0"/>
              <a:t>9/25/2025</a:t>
            </a:fld>
            <a:endParaRPr lang="en-US"/>
          </a:p>
        </p:txBody>
      </p:sp>
      <p:sp>
        <p:nvSpPr>
          <p:cNvPr id="5" name="Footer Placeholder 4">
            <a:extLst>
              <a:ext uri="{FF2B5EF4-FFF2-40B4-BE49-F238E27FC236}">
                <a16:creationId xmlns:a16="http://schemas.microsoft.com/office/drawing/2014/main" id="{3A39B922-17C8-436A-A85A-F1F404B1D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C913A-34C3-48E2-81A4-8513191EBD4F}"/>
              </a:ext>
            </a:extLst>
          </p:cNvPr>
          <p:cNvSpPr>
            <a:spLocks noGrp="1"/>
          </p:cNvSpPr>
          <p:nvPr>
            <p:ph type="sldNum" sz="quarter" idx="12"/>
          </p:nvPr>
        </p:nvSpPr>
        <p:spPr/>
        <p:txBody>
          <a:bodyPr/>
          <a:lstStyle/>
          <a:p>
            <a:fld id="{8B64B471-1A54-4EA7-88FA-FDCF798DC019}" type="slidenum">
              <a:rPr lang="en-US" smtClean="0"/>
              <a:t>‹#›</a:t>
            </a:fld>
            <a:endParaRPr lang="en-US"/>
          </a:p>
        </p:txBody>
      </p:sp>
    </p:spTree>
    <p:extLst>
      <p:ext uri="{BB962C8B-B14F-4D97-AF65-F5344CB8AC3E}">
        <p14:creationId xmlns:p14="http://schemas.microsoft.com/office/powerpoint/2010/main" val="3343698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1D8D65-B4D1-42D0-A271-9B39D0A4AA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C6B2F3-097D-403F-A167-1EAB3FA194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453C6-3E53-41BE-A6E2-493A707A60B4}"/>
              </a:ext>
            </a:extLst>
          </p:cNvPr>
          <p:cNvSpPr>
            <a:spLocks noGrp="1"/>
          </p:cNvSpPr>
          <p:nvPr>
            <p:ph type="dt" sz="half" idx="10"/>
          </p:nvPr>
        </p:nvSpPr>
        <p:spPr/>
        <p:txBody>
          <a:bodyPr/>
          <a:lstStyle/>
          <a:p>
            <a:fld id="{579F1FFC-D87B-499C-AC5B-088D3F7E872E}" type="datetimeFigureOut">
              <a:rPr lang="en-US" smtClean="0"/>
              <a:t>9/25/2025</a:t>
            </a:fld>
            <a:endParaRPr lang="en-US"/>
          </a:p>
        </p:txBody>
      </p:sp>
      <p:sp>
        <p:nvSpPr>
          <p:cNvPr id="5" name="Footer Placeholder 4">
            <a:extLst>
              <a:ext uri="{FF2B5EF4-FFF2-40B4-BE49-F238E27FC236}">
                <a16:creationId xmlns:a16="http://schemas.microsoft.com/office/drawing/2014/main" id="{0323EA2B-D643-46D9-B979-BBFEFB3C8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23B9E-C4B6-405A-A39E-C7BD1F353E84}"/>
              </a:ext>
            </a:extLst>
          </p:cNvPr>
          <p:cNvSpPr>
            <a:spLocks noGrp="1"/>
          </p:cNvSpPr>
          <p:nvPr>
            <p:ph type="sldNum" sz="quarter" idx="12"/>
          </p:nvPr>
        </p:nvSpPr>
        <p:spPr/>
        <p:txBody>
          <a:bodyPr/>
          <a:lstStyle/>
          <a:p>
            <a:fld id="{8B64B471-1A54-4EA7-88FA-FDCF798DC019}" type="slidenum">
              <a:rPr lang="en-US" smtClean="0"/>
              <a:t>‹#›</a:t>
            </a:fld>
            <a:endParaRPr lang="en-US"/>
          </a:p>
        </p:txBody>
      </p:sp>
    </p:spTree>
    <p:extLst>
      <p:ext uri="{BB962C8B-B14F-4D97-AF65-F5344CB8AC3E}">
        <p14:creationId xmlns:p14="http://schemas.microsoft.com/office/powerpoint/2010/main" val="268698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010EB7-44C1-4F32-A38F-56AB04DC26FD}" type="datetime1">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EFF72-6E3E-4237-98E3-4B758DC2EAAA}" type="slidenum">
              <a:rPr lang="en-US" smtClean="0"/>
              <a:t>‹#›</a:t>
            </a:fld>
            <a:endParaRPr lang="en-US"/>
          </a:p>
        </p:txBody>
      </p:sp>
    </p:spTree>
    <p:extLst>
      <p:ext uri="{BB962C8B-B14F-4D97-AF65-F5344CB8AC3E}">
        <p14:creationId xmlns:p14="http://schemas.microsoft.com/office/powerpoint/2010/main" val="75690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78BBD1-83EB-49A3-88E5-E0E8FDEB2085}" type="datetime1">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EFF72-6E3E-4237-98E3-4B758DC2EAAA}" type="slidenum">
              <a:rPr lang="en-US" smtClean="0"/>
              <a:t>‹#›</a:t>
            </a:fld>
            <a:endParaRPr lang="en-US"/>
          </a:p>
        </p:txBody>
      </p:sp>
    </p:spTree>
    <p:extLst>
      <p:ext uri="{BB962C8B-B14F-4D97-AF65-F5344CB8AC3E}">
        <p14:creationId xmlns:p14="http://schemas.microsoft.com/office/powerpoint/2010/main" val="153357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32D516-94E3-44F0-A99A-89B18F626B6E}" type="datetime1">
              <a:rPr lang="en-US" smtClean="0"/>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EFF72-6E3E-4237-98E3-4B758DC2EAAA}" type="slidenum">
              <a:rPr lang="en-US" smtClean="0"/>
              <a:t>‹#›</a:t>
            </a:fld>
            <a:endParaRPr lang="en-US"/>
          </a:p>
        </p:txBody>
      </p:sp>
    </p:spTree>
    <p:extLst>
      <p:ext uri="{BB962C8B-B14F-4D97-AF65-F5344CB8AC3E}">
        <p14:creationId xmlns:p14="http://schemas.microsoft.com/office/powerpoint/2010/main" val="156951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E12236-4803-4342-A689-45822D04688E}" type="datetime1">
              <a:rPr lang="en-US" smtClean="0"/>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EFF72-6E3E-4237-98E3-4B758DC2EAAA}" type="slidenum">
              <a:rPr lang="en-US" smtClean="0"/>
              <a:t>‹#›</a:t>
            </a:fld>
            <a:endParaRPr lang="en-US"/>
          </a:p>
        </p:txBody>
      </p:sp>
    </p:spTree>
    <p:extLst>
      <p:ext uri="{BB962C8B-B14F-4D97-AF65-F5344CB8AC3E}">
        <p14:creationId xmlns:p14="http://schemas.microsoft.com/office/powerpoint/2010/main" val="91319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2AF07-955B-485C-9AF1-BCE6936F5D75}" type="datetime1">
              <a:rPr lang="en-US" smtClean="0"/>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EFF72-6E3E-4237-98E3-4B758DC2EAAA}" type="slidenum">
              <a:rPr lang="en-US" smtClean="0"/>
              <a:t>‹#›</a:t>
            </a:fld>
            <a:endParaRPr lang="en-US"/>
          </a:p>
        </p:txBody>
      </p:sp>
    </p:spTree>
    <p:extLst>
      <p:ext uri="{BB962C8B-B14F-4D97-AF65-F5344CB8AC3E}">
        <p14:creationId xmlns:p14="http://schemas.microsoft.com/office/powerpoint/2010/main" val="345644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513940-127F-430F-9950-0FEB6C7EBC06}" type="datetime1">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EFF72-6E3E-4237-98E3-4B758DC2EAAA}" type="slidenum">
              <a:rPr lang="en-US" smtClean="0"/>
              <a:t>‹#›</a:t>
            </a:fld>
            <a:endParaRPr lang="en-US"/>
          </a:p>
        </p:txBody>
      </p:sp>
    </p:spTree>
    <p:extLst>
      <p:ext uri="{BB962C8B-B14F-4D97-AF65-F5344CB8AC3E}">
        <p14:creationId xmlns:p14="http://schemas.microsoft.com/office/powerpoint/2010/main" val="340120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9B6E34-78F3-43CA-8D4C-F17354528523}" type="datetime1">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EFF72-6E3E-4237-98E3-4B758DC2EAAA}" type="slidenum">
              <a:rPr lang="en-US" smtClean="0"/>
              <a:t>‹#›</a:t>
            </a:fld>
            <a:endParaRPr lang="en-US"/>
          </a:p>
        </p:txBody>
      </p:sp>
    </p:spTree>
    <p:extLst>
      <p:ext uri="{BB962C8B-B14F-4D97-AF65-F5344CB8AC3E}">
        <p14:creationId xmlns:p14="http://schemas.microsoft.com/office/powerpoint/2010/main" val="333174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C8CC7-4CF5-4DE0-BE2B-E71EF2AEE302}" type="datetime1">
              <a:rPr lang="en-US" smtClean="0"/>
              <a:t>9/25/2025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EFF72-6E3E-4237-98E3-4B758DC2EAAA}" type="slidenum">
              <a:rPr lang="en-US" smtClean="0"/>
              <a:t>‹#›</a:t>
            </a:fld>
            <a:endParaRPr lang="en-US"/>
          </a:p>
        </p:txBody>
      </p:sp>
    </p:spTree>
    <p:extLst>
      <p:ext uri="{BB962C8B-B14F-4D97-AF65-F5344CB8AC3E}">
        <p14:creationId xmlns:p14="http://schemas.microsoft.com/office/powerpoint/2010/main" val="2244888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781A20-3484-4BBA-8C57-2E3E74760E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DB221B-C8F6-476C-B3F8-6B39322DC8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DDD3B-FF7F-4C4D-BE06-1C9832DB0E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F1FFC-D87B-499C-AC5B-088D3F7E872E}" type="datetimeFigureOut">
              <a:rPr lang="en-US" smtClean="0"/>
              <a:t>9/25/2025</a:t>
            </a:fld>
            <a:endParaRPr lang="en-US"/>
          </a:p>
        </p:txBody>
      </p:sp>
      <p:sp>
        <p:nvSpPr>
          <p:cNvPr id="5" name="Footer Placeholder 4">
            <a:extLst>
              <a:ext uri="{FF2B5EF4-FFF2-40B4-BE49-F238E27FC236}">
                <a16:creationId xmlns:a16="http://schemas.microsoft.com/office/drawing/2014/main" id="{3164F508-4A1E-40C1-8B78-ED1E383877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2CAA6C-ACB6-4A97-B6F6-15B9752C22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4B471-1A54-4EA7-88FA-FDCF798DC019}" type="slidenum">
              <a:rPr lang="en-US" smtClean="0"/>
              <a:t>‹#›</a:t>
            </a:fld>
            <a:endParaRPr lang="en-US"/>
          </a:p>
        </p:txBody>
      </p:sp>
    </p:spTree>
    <p:extLst>
      <p:ext uri="{BB962C8B-B14F-4D97-AF65-F5344CB8AC3E}">
        <p14:creationId xmlns:p14="http://schemas.microsoft.com/office/powerpoint/2010/main" val="2150017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5529" y="1563672"/>
            <a:ext cx="8120941" cy="1815882"/>
          </a:xfrm>
          <a:prstGeom prst="rect">
            <a:avLst/>
          </a:prstGeom>
          <a:noFill/>
        </p:spPr>
        <p:txBody>
          <a:bodyPr wrap="none" rtlCol="1">
            <a:spAutoFit/>
          </a:bodyPr>
          <a:lstStyle/>
          <a:p>
            <a:pPr algn="ctr"/>
            <a:r>
              <a:rPr lang="fr-FR" sz="5600" b="1" dirty="0"/>
              <a:t>Tableaux de bord Système </a:t>
            </a:r>
          </a:p>
          <a:p>
            <a:pPr algn="ctr"/>
            <a:r>
              <a:rPr lang="fr-FR" sz="5600" b="1" dirty="0"/>
              <a:t>de rapport Manuel</a:t>
            </a:r>
            <a:endParaRPr lang="he-IL" sz="5600" b="1" dirty="0"/>
          </a:p>
        </p:txBody>
      </p:sp>
      <p:sp>
        <p:nvSpPr>
          <p:cNvPr id="6" name="TextBox 5"/>
          <p:cNvSpPr txBox="1"/>
          <p:nvPr/>
        </p:nvSpPr>
        <p:spPr>
          <a:xfrm>
            <a:off x="502585" y="4036954"/>
            <a:ext cx="11186827" cy="830997"/>
          </a:xfrm>
          <a:prstGeom prst="rect">
            <a:avLst/>
          </a:prstGeom>
          <a:noFill/>
        </p:spPr>
        <p:txBody>
          <a:bodyPr wrap="square" rtlCol="0">
            <a:spAutoFit/>
          </a:bodyPr>
          <a:lstStyle/>
          <a:p>
            <a:pPr algn="ctr"/>
            <a:r>
              <a:rPr lang="fr-FR" sz="1600" dirty="0"/>
              <a:t>Le système de tableau de bord surveille chaque partie de l’opération et fournit à la direction de nombreux rapports sophistiqués 
qui comprennent des données et des statistiques critiques, ainsi que des goulets d’étranglement spécifiques dans le fonctionnement, la productivité et le service client.</a:t>
            </a:r>
            <a:endParaRPr lang="en-US" sz="1600" dirty="0"/>
          </a:p>
        </p:txBody>
      </p:sp>
      <p:sp>
        <p:nvSpPr>
          <p:cNvPr id="3" name="Slide Number Placeholder 2">
            <a:extLst>
              <a:ext uri="{FF2B5EF4-FFF2-40B4-BE49-F238E27FC236}">
                <a16:creationId xmlns:a16="http://schemas.microsoft.com/office/drawing/2014/main" id="{6CE0F941-DFF8-483A-856B-6A84CD15632F}"/>
              </a:ext>
            </a:extLst>
          </p:cNvPr>
          <p:cNvSpPr>
            <a:spLocks noGrp="1"/>
          </p:cNvSpPr>
          <p:nvPr>
            <p:ph type="sldNum" sz="quarter" idx="12"/>
          </p:nvPr>
        </p:nvSpPr>
        <p:spPr/>
        <p:txBody>
          <a:bodyPr/>
          <a:lstStyle/>
          <a:p>
            <a:fld id="{CA7EFF72-6E3E-4237-98E3-4B758DC2EAAA}" type="slidenum">
              <a:rPr lang="en-US" smtClean="0"/>
              <a:t>1</a:t>
            </a:fld>
            <a:endParaRPr lang="en-US" dirty="0"/>
          </a:p>
        </p:txBody>
      </p:sp>
      <p:pic>
        <p:nvPicPr>
          <p:cNvPr id="5" name="Picture 4" descr="A colorful gradient logo&#10;&#10;Description automatically generated">
            <a:extLst>
              <a:ext uri="{FF2B5EF4-FFF2-40B4-BE49-F238E27FC236}">
                <a16:creationId xmlns:a16="http://schemas.microsoft.com/office/drawing/2014/main" id="{6FB46A10-A923-A893-883A-B1930A7F8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189226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262080"/>
            <a:ext cx="2743200" cy="365125"/>
          </a:xfrm>
        </p:spPr>
        <p:txBody>
          <a:bodyPr/>
          <a:lstStyle/>
          <a:p>
            <a:fld id="{9953993D-A48F-4B7B-BAA2-C257ABA9DC6B}" type="slidenum">
              <a:rPr lang="en-US" smtClean="0"/>
              <a:pPr/>
              <a:t>10</a:t>
            </a:fld>
            <a:endParaRPr lang="en-US" dirty="0"/>
          </a:p>
        </p:txBody>
      </p:sp>
      <p:sp>
        <p:nvSpPr>
          <p:cNvPr id="6" name="Rectangle 5"/>
          <p:cNvSpPr/>
          <p:nvPr/>
        </p:nvSpPr>
        <p:spPr>
          <a:xfrm>
            <a:off x="161925" y="151581"/>
            <a:ext cx="11887199" cy="584775"/>
          </a:xfrm>
          <a:prstGeom prst="rect">
            <a:avLst/>
          </a:prstGeom>
          <a:noFill/>
        </p:spPr>
        <p:txBody>
          <a:bodyPr wrap="square">
            <a:spAutoFit/>
          </a:bodyPr>
          <a:lstStyle/>
          <a:p>
            <a:pPr algn="ctr"/>
            <a:r>
              <a:rPr lang="fr-FR" sz="3200" b="1" dirty="0">
                <a:solidFill>
                  <a:srgbClr val="002060"/>
                </a:solidFill>
                <a:cs typeface="Arial" panose="020B0604020202020204" pitchFamily="34" charset="0"/>
              </a:rPr>
              <a:t>Principaux goulets d’étranglement et indicateurs clés de performance</a:t>
            </a:r>
            <a:endParaRPr lang="he-IL" sz="3200" b="1" dirty="0">
              <a:solidFill>
                <a:srgbClr val="002060"/>
              </a:solidFill>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56807342"/>
              </p:ext>
            </p:extLst>
          </p:nvPr>
        </p:nvGraphicFramePr>
        <p:xfrm>
          <a:off x="293801" y="1734185"/>
          <a:ext cx="11604396" cy="5064760"/>
        </p:xfrm>
        <a:graphic>
          <a:graphicData uri="http://schemas.openxmlformats.org/drawingml/2006/table">
            <a:tbl>
              <a:tblPr firstRow="1" bandRow="1">
                <a:tableStyleId>{7DF18680-E054-41AD-8BC1-D1AEF772440D}</a:tableStyleId>
              </a:tblPr>
              <a:tblGrid>
                <a:gridCol w="3868132">
                  <a:extLst>
                    <a:ext uri="{9D8B030D-6E8A-4147-A177-3AD203B41FA5}">
                      <a16:colId xmlns:a16="http://schemas.microsoft.com/office/drawing/2014/main" val="2515338669"/>
                    </a:ext>
                  </a:extLst>
                </a:gridCol>
                <a:gridCol w="3692166">
                  <a:extLst>
                    <a:ext uri="{9D8B030D-6E8A-4147-A177-3AD203B41FA5}">
                      <a16:colId xmlns:a16="http://schemas.microsoft.com/office/drawing/2014/main" val="3536405215"/>
                    </a:ext>
                  </a:extLst>
                </a:gridCol>
                <a:gridCol w="4044098">
                  <a:extLst>
                    <a:ext uri="{9D8B030D-6E8A-4147-A177-3AD203B41FA5}">
                      <a16:colId xmlns:a16="http://schemas.microsoft.com/office/drawing/2014/main" val="918795850"/>
                    </a:ext>
                  </a:extLst>
                </a:gridCol>
              </a:tblGrid>
              <a:tr h="370840">
                <a:tc>
                  <a:txBody>
                    <a:bodyPr/>
                    <a:lstStyle/>
                    <a:p>
                      <a:r>
                        <a:rPr lang="en-US" sz="1400" dirty="0"/>
                        <a:t>Col de </a:t>
                      </a:r>
                      <a:r>
                        <a:rPr lang="en-US" sz="1400" dirty="0" err="1"/>
                        <a:t>bouteille</a:t>
                      </a:r>
                      <a:r>
                        <a:rPr lang="en-US" sz="1400" dirty="0"/>
                        <a:t> principal</a:t>
                      </a:r>
                      <a:endParaRPr lang="en-US" sz="1400" b="1" dirty="0"/>
                    </a:p>
                  </a:txBody>
                  <a:tcPr/>
                </a:tc>
                <a:tc>
                  <a:txBody>
                    <a:bodyPr/>
                    <a:lstStyle/>
                    <a:p>
                      <a:r>
                        <a:rPr lang="en-US" sz="1400" dirty="0"/>
                        <a:t>KPI </a:t>
                      </a:r>
                      <a:r>
                        <a:rPr lang="en-US" sz="1400" dirty="0" err="1"/>
                        <a:t>principaux</a:t>
                      </a:r>
                      <a:endParaRPr lang="en-US" sz="1400" b="1" dirty="0"/>
                    </a:p>
                  </a:txBody>
                  <a:tcPr/>
                </a:tc>
                <a:tc>
                  <a:txBody>
                    <a:bodyPr/>
                    <a:lstStyle/>
                    <a:p>
                      <a:r>
                        <a:rPr lang="en-US" sz="1400" dirty="0"/>
                        <a:t>Explication</a:t>
                      </a:r>
                      <a:endParaRPr lang="en-US" sz="1400" b="1" dirty="0"/>
                    </a:p>
                  </a:txBody>
                  <a:tcPr/>
                </a:tc>
                <a:extLst>
                  <a:ext uri="{0D108BD9-81ED-4DB2-BD59-A6C34878D82A}">
                    <a16:rowId xmlns:a16="http://schemas.microsoft.com/office/drawing/2014/main" val="234193025"/>
                  </a:ext>
                </a:extLst>
              </a:tr>
              <a:tr h="370840">
                <a:tc>
                  <a:txBody>
                    <a:bodyPr/>
                    <a:lstStyle/>
                    <a:p>
                      <a:r>
                        <a:rPr lang="fr-FR" sz="1400" dirty="0"/>
                        <a:t>L’activité de production est trop lente</a:t>
                      </a:r>
                      <a:endParaRPr lang="en-US" sz="1400" b="1" dirty="0"/>
                    </a:p>
                  </a:txBody>
                  <a:tcPr/>
                </a:tc>
                <a:tc>
                  <a:txBody>
                    <a:bodyPr/>
                    <a:lstStyle/>
                    <a:p>
                      <a:r>
                        <a:rPr lang="fr-FR" sz="1400" dirty="0"/>
                        <a:t>Temps de production : 6,5 minutes</a:t>
                      </a:r>
                      <a:endParaRPr lang="en-US" sz="1400" dirty="0"/>
                    </a:p>
                  </a:txBody>
                  <a:tcPr/>
                </a:tc>
                <a:tc>
                  <a:txBody>
                    <a:bodyPr/>
                    <a:lstStyle/>
                    <a:p>
                      <a:r>
                        <a:rPr lang="fr-FR" sz="1400" dirty="0"/>
                        <a:t>Temps de production : temps écoulé depuis que la commande a été affichée à l’écran jusqu’à ce qu’elle soit augmentée - le temps était supérieur à la norme</a:t>
                      </a:r>
                      <a:endParaRPr lang="en-US" sz="1400" dirty="0"/>
                    </a:p>
                  </a:txBody>
                  <a:tcPr/>
                </a:tc>
                <a:extLst>
                  <a:ext uri="{0D108BD9-81ED-4DB2-BD59-A6C34878D82A}">
                    <a16:rowId xmlns:a16="http://schemas.microsoft.com/office/drawing/2014/main" val="822177807"/>
                  </a:ext>
                </a:extLst>
              </a:tr>
              <a:tr h="370840">
                <a:tc>
                  <a:txBody>
                    <a:bodyPr/>
                    <a:lstStyle/>
                    <a:p>
                      <a:r>
                        <a:rPr lang="fr-FR" sz="1400" dirty="0"/>
                        <a:t>L’activité de coupe/expédition est trop lente</a:t>
                      </a:r>
                      <a:endParaRPr lang="en-US" sz="1400" b="1" dirty="0"/>
                    </a:p>
                  </a:txBody>
                  <a:tcPr/>
                </a:tc>
                <a:tc>
                  <a:txBody>
                    <a:bodyPr/>
                    <a:lstStyle/>
                    <a:p>
                      <a:r>
                        <a:rPr lang="fr-FR" sz="1400" dirty="0"/>
                        <a:t>Temps hors du four : 7 min</a:t>
                      </a:r>
                      <a:endParaRPr lang="en-US" sz="1400" dirty="0"/>
                    </a:p>
                  </a:txBody>
                  <a:tcPr/>
                </a:tc>
                <a:tc>
                  <a:txBody>
                    <a:bodyPr/>
                    <a:lstStyle/>
                    <a:p>
                      <a:r>
                        <a:rPr lang="fr-FR" sz="1400" dirty="0"/>
                        <a:t>Temps hors du four : temps écoulé entre la sortie de la commande du four et l’expédition - le temps était supérieur à la norme (doit varier entre 2 et 5 min)</a:t>
                      </a:r>
                      <a:endParaRPr lang="en-US" sz="1400" dirty="0"/>
                    </a:p>
                  </a:txBody>
                  <a:tcPr/>
                </a:tc>
                <a:extLst>
                  <a:ext uri="{0D108BD9-81ED-4DB2-BD59-A6C34878D82A}">
                    <a16:rowId xmlns:a16="http://schemas.microsoft.com/office/drawing/2014/main" val="2554528147"/>
                  </a:ext>
                </a:extLst>
              </a:tr>
              <a:tr h="370840">
                <a:tc>
                  <a:txBody>
                    <a:bodyPr/>
                    <a:lstStyle/>
                    <a:p>
                      <a:r>
                        <a:rPr lang="fr-FR" sz="1400" dirty="0"/>
                        <a:t>Insert dans le four non conforme à Algo</a:t>
                      </a:r>
                      <a:endParaRPr lang="en-US" sz="1400" b="1" dirty="0"/>
                    </a:p>
                  </a:txBody>
                  <a:tcPr/>
                </a:tc>
                <a:tc>
                  <a:txBody>
                    <a:bodyPr/>
                    <a:lstStyle/>
                    <a:p>
                      <a:r>
                        <a:rPr lang="en-US" sz="1400" dirty="0" err="1"/>
                        <a:t>Ordres</a:t>
                      </a:r>
                      <a:r>
                        <a:rPr lang="en-US" sz="1400" dirty="0"/>
                        <a:t> </a:t>
                      </a:r>
                      <a:r>
                        <a:rPr lang="en-US" sz="1400" dirty="0" err="1"/>
                        <a:t>problématiques</a:t>
                      </a:r>
                      <a:r>
                        <a:rPr lang="en-US" sz="1400" dirty="0"/>
                        <a:t> « ... »</a:t>
                      </a:r>
                    </a:p>
                  </a:txBody>
                  <a:tcPr/>
                </a:tc>
                <a:tc>
                  <a:txBody>
                    <a:bodyPr/>
                    <a:lstStyle/>
                    <a:p>
                      <a:r>
                        <a:rPr lang="fr-FR" sz="1400" dirty="0"/>
                        <a:t>Lorsque les ordres recommandés par le système pour « tenir » sont insérés dans le four</a:t>
                      </a:r>
                      <a:endParaRPr lang="en-US" sz="1400" dirty="0"/>
                    </a:p>
                  </a:txBody>
                  <a:tcPr/>
                </a:tc>
                <a:extLst>
                  <a:ext uri="{0D108BD9-81ED-4DB2-BD59-A6C34878D82A}">
                    <a16:rowId xmlns:a16="http://schemas.microsoft.com/office/drawing/2014/main" val="3673408842"/>
                  </a:ext>
                </a:extLst>
              </a:tr>
              <a:tr h="370840">
                <a:tc>
                  <a:txBody>
                    <a:bodyPr/>
                    <a:lstStyle/>
                    <a:p>
                      <a:r>
                        <a:rPr lang="en-US" sz="1400" dirty="0"/>
                        <a:t>Trop de </a:t>
                      </a:r>
                      <a:r>
                        <a:rPr lang="en-US" sz="1400" dirty="0" err="1"/>
                        <a:t>conducteurs</a:t>
                      </a:r>
                      <a:endParaRPr lang="en-US" sz="1400" b="1" dirty="0"/>
                    </a:p>
                  </a:txBody>
                  <a:tcPr/>
                </a:tc>
                <a:tc>
                  <a:txBody>
                    <a:bodyPr/>
                    <a:lstStyle/>
                    <a:p>
                      <a:r>
                        <a:rPr lang="en-US" sz="1400" dirty="0" err="1"/>
                        <a:t>Productivité</a:t>
                      </a:r>
                      <a:r>
                        <a:rPr lang="en-US" sz="1400" dirty="0"/>
                        <a:t> des </a:t>
                      </a:r>
                      <a:r>
                        <a:rPr lang="en-US" sz="1400" dirty="0" err="1"/>
                        <a:t>pilotes</a:t>
                      </a:r>
                      <a:r>
                        <a:rPr lang="en-US" sz="1400" dirty="0"/>
                        <a:t> : 1.5</a:t>
                      </a:r>
                    </a:p>
                  </a:txBody>
                  <a:tcPr/>
                </a:tc>
                <a:tc>
                  <a:txBody>
                    <a:bodyPr/>
                    <a:lstStyle/>
                    <a:p>
                      <a:r>
                        <a:rPr lang="fr-FR" sz="1400" dirty="0"/>
                        <a:t>La productivité du conducteur est inférieure à ce qu’elle devrait être par rapport à la norme (entre 2 et 3 par heure)</a:t>
                      </a:r>
                      <a:endParaRPr lang="en-US" sz="1400" dirty="0"/>
                    </a:p>
                  </a:txBody>
                  <a:tcPr/>
                </a:tc>
                <a:extLst>
                  <a:ext uri="{0D108BD9-81ED-4DB2-BD59-A6C34878D82A}">
                    <a16:rowId xmlns:a16="http://schemas.microsoft.com/office/drawing/2014/main" val="856088261"/>
                  </a:ext>
                </a:extLst>
              </a:tr>
              <a:tr h="370840">
                <a:tc>
                  <a:txBody>
                    <a:bodyPr/>
                    <a:lstStyle/>
                    <a:p>
                      <a:r>
                        <a:rPr lang="en-US" sz="1400" dirty="0"/>
                        <a:t>Plus de </a:t>
                      </a:r>
                      <a:r>
                        <a:rPr lang="en-US" sz="1400" dirty="0" err="1"/>
                        <a:t>conducteurs</a:t>
                      </a:r>
                      <a:r>
                        <a:rPr lang="en-US" sz="1400" dirty="0"/>
                        <a:t> </a:t>
                      </a:r>
                      <a:r>
                        <a:rPr lang="en-US" sz="1400" dirty="0" err="1"/>
                        <a:t>nécessaires</a:t>
                      </a:r>
                      <a:endParaRPr lang="en-US" sz="1400" b="1" dirty="0"/>
                    </a:p>
                  </a:txBody>
                  <a:tcPr/>
                </a:tc>
                <a:tc>
                  <a:txBody>
                    <a:bodyPr/>
                    <a:lstStyle/>
                    <a:p>
                      <a:r>
                        <a:rPr lang="fr-FR" sz="1400" dirty="0"/>
                        <a:t>Temps d’attente : 8 min, # de pilotes : 3</a:t>
                      </a:r>
                      <a:endParaRPr lang="en-US" sz="1400" dirty="0"/>
                    </a:p>
                  </a:txBody>
                  <a:tcPr/>
                </a:tc>
                <a:tc>
                  <a:txBody>
                    <a:bodyPr/>
                    <a:lstStyle/>
                    <a:p>
                      <a:r>
                        <a:rPr lang="fr-FR" sz="1400" dirty="0"/>
                        <a:t>Les commandes de temps moyen étaient en attente en raison de l’absence de pilotes disponibles</a:t>
                      </a:r>
                      <a:endParaRPr lang="en-US" sz="1400" dirty="0"/>
                    </a:p>
                  </a:txBody>
                  <a:tcPr/>
                </a:tc>
                <a:extLst>
                  <a:ext uri="{0D108BD9-81ED-4DB2-BD59-A6C34878D82A}">
                    <a16:rowId xmlns:a16="http://schemas.microsoft.com/office/drawing/2014/main" val="1727649894"/>
                  </a:ext>
                </a:extLst>
              </a:tr>
              <a:tr h="370840">
                <a:tc>
                  <a:txBody>
                    <a:bodyPr/>
                    <a:lstStyle/>
                    <a:p>
                      <a:r>
                        <a:rPr lang="fr-FR" sz="1400" dirty="0"/>
                        <a:t>Il faut plus de cuisiniers</a:t>
                      </a:r>
                      <a:endParaRPr lang="en-US" sz="1400" b="1" dirty="0"/>
                    </a:p>
                  </a:txBody>
                  <a:tcPr/>
                </a:tc>
                <a:tc>
                  <a:txBody>
                    <a:bodyPr/>
                    <a:lstStyle/>
                    <a:p>
                      <a:r>
                        <a:rPr lang="fr-FR" sz="1400" dirty="0"/>
                        <a:t>Temps de préparation de la table : 14 minutes</a:t>
                      </a:r>
                      <a:endParaRPr lang="en-US" sz="1400" dirty="0"/>
                    </a:p>
                  </a:txBody>
                  <a:tcPr/>
                </a:tc>
                <a:tc>
                  <a:txBody>
                    <a:bodyPr/>
                    <a:lstStyle/>
                    <a:p>
                      <a:r>
                        <a:rPr lang="fr-FR" sz="1400" dirty="0"/>
                        <a:t>Les ordres de temps moyens étaient en attente en arrière-plan avant d’être affichés sur le KDS – le temps était supérieur à la norme (jusqu’à 7 min)</a:t>
                      </a:r>
                      <a:endParaRPr lang="en-US" sz="1400" dirty="0"/>
                    </a:p>
                  </a:txBody>
                  <a:tcPr/>
                </a:tc>
                <a:extLst>
                  <a:ext uri="{0D108BD9-81ED-4DB2-BD59-A6C34878D82A}">
                    <a16:rowId xmlns:a16="http://schemas.microsoft.com/office/drawing/2014/main" val="2124865401"/>
                  </a:ext>
                </a:extLst>
              </a:tr>
              <a:tr h="370840">
                <a:tc>
                  <a:txBody>
                    <a:bodyPr/>
                    <a:lstStyle/>
                    <a:p>
                      <a:r>
                        <a:rPr lang="fr-FR" sz="1400" dirty="0"/>
                        <a:t>La productivité des conducteurs est trop faible</a:t>
                      </a:r>
                      <a:endParaRPr lang="en-US" sz="1400" b="1" dirty="0"/>
                    </a:p>
                  </a:txBody>
                  <a:tcPr/>
                </a:tc>
                <a:tc>
                  <a:txBody>
                    <a:bodyPr/>
                    <a:lstStyle/>
                    <a:p>
                      <a:r>
                        <a:rPr lang="fr-FR" sz="1400" dirty="0"/>
                        <a:t>Productivité des pilotes : 1.5, # de pilotes : 4</a:t>
                      </a:r>
                      <a:endParaRPr lang="en-US" sz="1400" dirty="0"/>
                    </a:p>
                  </a:txBody>
                  <a:tcPr/>
                </a:tc>
                <a:tc>
                  <a:txBody>
                    <a:bodyPr/>
                    <a:lstStyle/>
                    <a:p>
                      <a:r>
                        <a:rPr lang="fr-FR" sz="1400" dirty="0"/>
                        <a:t>La productivité du conducteur est inférieure à ce qu’elle devrait être par rapport à la norme (entre 2 et 3 par heure)</a:t>
                      </a:r>
                      <a:endParaRPr lang="en-US" sz="1400" dirty="0"/>
                    </a:p>
                  </a:txBody>
                  <a:tcPr/>
                </a:tc>
                <a:extLst>
                  <a:ext uri="{0D108BD9-81ED-4DB2-BD59-A6C34878D82A}">
                    <a16:rowId xmlns:a16="http://schemas.microsoft.com/office/drawing/2014/main" val="1943684161"/>
                  </a:ext>
                </a:extLst>
              </a:tr>
            </a:tbl>
          </a:graphicData>
        </a:graphic>
      </p:graphicFrame>
      <p:sp>
        <p:nvSpPr>
          <p:cNvPr id="3" name="TextBox 2">
            <a:extLst>
              <a:ext uri="{FF2B5EF4-FFF2-40B4-BE49-F238E27FC236}">
                <a16:creationId xmlns:a16="http://schemas.microsoft.com/office/drawing/2014/main" id="{CC0B2AFE-66B0-4941-A27C-A99D63888DC8}"/>
              </a:ext>
            </a:extLst>
          </p:cNvPr>
          <p:cNvSpPr txBox="1"/>
          <p:nvPr/>
        </p:nvSpPr>
        <p:spPr>
          <a:xfrm>
            <a:off x="4176955" y="1111384"/>
            <a:ext cx="1639616" cy="338554"/>
          </a:xfrm>
          <a:prstGeom prst="rect">
            <a:avLst/>
          </a:prstGeom>
          <a:noFill/>
        </p:spPr>
        <p:txBody>
          <a:bodyPr wrap="none" rtlCol="0">
            <a:spAutoFit/>
          </a:bodyPr>
          <a:lstStyle/>
          <a:p>
            <a:r>
              <a:rPr lang="en-US" sz="1600" dirty="0" err="1">
                <a:solidFill>
                  <a:srgbClr val="002060"/>
                </a:solidFill>
              </a:rPr>
              <a:t>Exemples</a:t>
            </a:r>
            <a:r>
              <a:rPr lang="en-US" sz="1600" dirty="0">
                <a:solidFill>
                  <a:srgbClr val="002060"/>
                </a:solidFill>
              </a:rPr>
              <a:t> de KPI :</a:t>
            </a:r>
          </a:p>
        </p:txBody>
      </p:sp>
      <p:sp>
        <p:nvSpPr>
          <p:cNvPr id="5" name="TextBox 4">
            <a:extLst>
              <a:ext uri="{FF2B5EF4-FFF2-40B4-BE49-F238E27FC236}">
                <a16:creationId xmlns:a16="http://schemas.microsoft.com/office/drawing/2014/main" id="{53327A2D-C111-42A7-9C40-0BAD16E808B1}"/>
              </a:ext>
            </a:extLst>
          </p:cNvPr>
          <p:cNvSpPr txBox="1"/>
          <p:nvPr/>
        </p:nvSpPr>
        <p:spPr>
          <a:xfrm>
            <a:off x="293801" y="1111384"/>
            <a:ext cx="2470292" cy="584775"/>
          </a:xfrm>
          <a:prstGeom prst="rect">
            <a:avLst/>
          </a:prstGeom>
          <a:noFill/>
        </p:spPr>
        <p:txBody>
          <a:bodyPr wrap="none" rtlCol="0">
            <a:spAutoFit/>
          </a:bodyPr>
          <a:lstStyle>
            <a:defPPr>
              <a:defRPr lang="en-US"/>
            </a:defPPr>
            <a:lvl1pPr>
              <a:defRPr b="1">
                <a:solidFill>
                  <a:srgbClr val="002060"/>
                </a:solidFill>
              </a:defRPr>
            </a:lvl1pPr>
          </a:lstStyle>
          <a:p>
            <a:r>
              <a:rPr lang="fr-FR" sz="1600" b="0" dirty="0"/>
              <a:t>Liste complète des types </a:t>
            </a:r>
          </a:p>
          <a:p>
            <a:r>
              <a:rPr lang="fr-FR" sz="1600" b="0" dirty="0"/>
              <a:t>de goulets d’étranglement :</a:t>
            </a:r>
            <a:endParaRPr lang="en-US" sz="1600" b="0" dirty="0"/>
          </a:p>
        </p:txBody>
      </p:sp>
      <p:pic>
        <p:nvPicPr>
          <p:cNvPr id="7" name="Picture 6" descr="A colorful gradient logo&#10;&#10;Description automatically generated">
            <a:extLst>
              <a:ext uri="{FF2B5EF4-FFF2-40B4-BE49-F238E27FC236}">
                <a16:creationId xmlns:a16="http://schemas.microsoft.com/office/drawing/2014/main" id="{BD77C93A-4F07-8B01-630C-85B1A3037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9529" y="6433819"/>
            <a:ext cx="280866" cy="365126"/>
          </a:xfrm>
          <a:prstGeom prst="rect">
            <a:avLst/>
          </a:prstGeom>
        </p:spPr>
      </p:pic>
    </p:spTree>
    <p:extLst>
      <p:ext uri="{BB962C8B-B14F-4D97-AF65-F5344CB8AC3E}">
        <p14:creationId xmlns:p14="http://schemas.microsoft.com/office/powerpoint/2010/main" val="1862804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7F8CF17-CBA8-2B85-DF04-920169C02AEE}"/>
              </a:ext>
            </a:extLst>
          </p:cNvPr>
          <p:cNvPicPr>
            <a:picLocks noChangeAspect="1"/>
          </p:cNvPicPr>
          <p:nvPr/>
        </p:nvPicPr>
        <p:blipFill>
          <a:blip r:embed="rId2"/>
          <a:stretch>
            <a:fillRect/>
          </a:stretch>
        </p:blipFill>
        <p:spPr>
          <a:xfrm>
            <a:off x="356248" y="1964405"/>
            <a:ext cx="11473597" cy="3126040"/>
          </a:xfrm>
          <a:prstGeom prst="rect">
            <a:avLst/>
          </a:prstGeom>
        </p:spPr>
      </p:pic>
      <p:sp>
        <p:nvSpPr>
          <p:cNvPr id="4" name="Rectangle 3">
            <a:extLst>
              <a:ext uri="{FF2B5EF4-FFF2-40B4-BE49-F238E27FC236}">
                <a16:creationId xmlns:a16="http://schemas.microsoft.com/office/drawing/2014/main" id="{D8978F83-B3E5-4AB1-9BB2-C0D67D8706AB}"/>
              </a:ext>
            </a:extLst>
          </p:cNvPr>
          <p:cNvSpPr/>
          <p:nvPr/>
        </p:nvSpPr>
        <p:spPr>
          <a:xfrm>
            <a:off x="1974999" y="210595"/>
            <a:ext cx="8242000" cy="584775"/>
          </a:xfrm>
          <a:prstGeom prst="rect">
            <a:avLst/>
          </a:prstGeom>
          <a:noFill/>
        </p:spPr>
        <p:txBody>
          <a:bodyPr wrap="none">
            <a:spAutoFit/>
          </a:bodyPr>
          <a:lstStyle/>
          <a:p>
            <a:pPr algn="ctr"/>
            <a:r>
              <a:rPr lang="fr-FR" sz="3200" b="1" dirty="0">
                <a:solidFill>
                  <a:srgbClr val="002060"/>
                </a:solidFill>
                <a:cs typeface="Arial" panose="020B0604020202020204" pitchFamily="34" charset="0"/>
              </a:rPr>
              <a:t>Rapport de productivité périodique du magasin</a:t>
            </a:r>
            <a:endParaRPr lang="he-IL" sz="3200" b="1" dirty="0">
              <a:solidFill>
                <a:srgbClr val="002060"/>
              </a:solidFill>
              <a:cs typeface="Arial" panose="020B0604020202020204" pitchFamily="34" charset="0"/>
            </a:endParaRPr>
          </a:p>
        </p:txBody>
      </p:sp>
      <p:sp>
        <p:nvSpPr>
          <p:cNvPr id="6" name="Rectangle 5">
            <a:extLst>
              <a:ext uri="{FF2B5EF4-FFF2-40B4-BE49-F238E27FC236}">
                <a16:creationId xmlns:a16="http://schemas.microsoft.com/office/drawing/2014/main" id="{74D9FA6D-E964-4F91-A4F6-E282651285C8}"/>
              </a:ext>
            </a:extLst>
          </p:cNvPr>
          <p:cNvSpPr/>
          <p:nvPr/>
        </p:nvSpPr>
        <p:spPr>
          <a:xfrm>
            <a:off x="632676" y="980292"/>
            <a:ext cx="10926646" cy="646331"/>
          </a:xfrm>
          <a:prstGeom prst="rect">
            <a:avLst/>
          </a:prstGeom>
        </p:spPr>
        <p:txBody>
          <a:bodyPr wrap="none">
            <a:spAutoFit/>
          </a:bodyPr>
          <a:lstStyle/>
          <a:p>
            <a:pPr algn="ctr"/>
            <a:r>
              <a:rPr lang="fr-FR" dirty="0"/>
              <a:t>Récapitule le total des livraisons, les heures de travail et la productivité du chauffeur pour la période sélectionnée, 
Le rapport indique si la productivité du conducteur était acceptable pour la période choisie.</a:t>
            </a:r>
            <a:endParaRPr lang="en-US" dirty="0"/>
          </a:p>
        </p:txBody>
      </p:sp>
      <p:sp>
        <p:nvSpPr>
          <p:cNvPr id="7" name="TextBox 6">
            <a:extLst>
              <a:ext uri="{FF2B5EF4-FFF2-40B4-BE49-F238E27FC236}">
                <a16:creationId xmlns:a16="http://schemas.microsoft.com/office/drawing/2014/main" id="{126339C4-D991-4879-AAF7-AF1BACE28D78}"/>
              </a:ext>
            </a:extLst>
          </p:cNvPr>
          <p:cNvSpPr txBox="1"/>
          <p:nvPr/>
        </p:nvSpPr>
        <p:spPr>
          <a:xfrm>
            <a:off x="212847" y="5550012"/>
            <a:ext cx="5883154" cy="830997"/>
          </a:xfrm>
          <a:prstGeom prst="rect">
            <a:avLst/>
          </a:prstGeom>
          <a:noFill/>
          <a:ln>
            <a:solidFill>
              <a:srgbClr val="FF0000"/>
            </a:solidFill>
          </a:ln>
        </p:spPr>
        <p:txBody>
          <a:bodyPr wrap="square" rtlCol="0">
            <a:spAutoFit/>
          </a:bodyPr>
          <a:lstStyle/>
          <a:p>
            <a:r>
              <a:rPr lang="fr-FR" sz="1600" dirty="0"/>
              <a:t>Ce chiffre est calculé en multipliant le nombre total de livraisons par le nombre total d’heures de conduite
La productivité standard doit se situer entre 2 et 3 par heure</a:t>
            </a:r>
            <a:endParaRPr lang="en-US" sz="1600" b="1" dirty="0"/>
          </a:p>
        </p:txBody>
      </p:sp>
      <p:sp>
        <p:nvSpPr>
          <p:cNvPr id="3" name="Rectangle 2">
            <a:extLst>
              <a:ext uri="{FF2B5EF4-FFF2-40B4-BE49-F238E27FC236}">
                <a16:creationId xmlns:a16="http://schemas.microsoft.com/office/drawing/2014/main" id="{B1E59D8B-1933-4EC6-864D-1C186F0787FE}"/>
              </a:ext>
            </a:extLst>
          </p:cNvPr>
          <p:cNvSpPr/>
          <p:nvPr/>
        </p:nvSpPr>
        <p:spPr>
          <a:xfrm>
            <a:off x="6436493" y="3751127"/>
            <a:ext cx="1290588" cy="2628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ctor: Elbow 8">
            <a:extLst>
              <a:ext uri="{FF2B5EF4-FFF2-40B4-BE49-F238E27FC236}">
                <a16:creationId xmlns:a16="http://schemas.microsoft.com/office/drawing/2014/main" id="{66FF0B8F-95AE-4F4C-8B5A-8E8340395F35}"/>
              </a:ext>
            </a:extLst>
          </p:cNvPr>
          <p:cNvCxnSpPr>
            <a:cxnSpLocks/>
            <a:stCxn id="3" idx="2"/>
            <a:endCxn id="10" idx="1"/>
          </p:cNvCxnSpPr>
          <p:nvPr/>
        </p:nvCxnSpPr>
        <p:spPr>
          <a:xfrm rot="16200000" flipH="1">
            <a:off x="6426138" y="4669608"/>
            <a:ext cx="2078567" cy="767268"/>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363ACB7-CBB3-4B3D-8681-C09D8E53E8C4}"/>
              </a:ext>
            </a:extLst>
          </p:cNvPr>
          <p:cNvSpPr txBox="1"/>
          <p:nvPr/>
        </p:nvSpPr>
        <p:spPr>
          <a:xfrm>
            <a:off x="7849055" y="5615472"/>
            <a:ext cx="3996177" cy="954107"/>
          </a:xfrm>
          <a:prstGeom prst="rect">
            <a:avLst/>
          </a:prstGeom>
          <a:noFill/>
        </p:spPr>
        <p:txBody>
          <a:bodyPr wrap="square" rtlCol="0">
            <a:spAutoFit/>
          </a:bodyPr>
          <a:lstStyle/>
          <a:p>
            <a:r>
              <a:rPr lang="fr-FR" sz="1400" dirty="0"/>
              <a:t>Le nombre total d’heures travaillées par tous les conducteurs 
(en fonction des affectations aux véhicules sur Dispatch)</a:t>
            </a:r>
            <a:endParaRPr lang="en-US" sz="1400" dirty="0"/>
          </a:p>
        </p:txBody>
      </p:sp>
      <p:sp>
        <p:nvSpPr>
          <p:cNvPr id="12" name="Slide Number Placeholder 11">
            <a:extLst>
              <a:ext uri="{FF2B5EF4-FFF2-40B4-BE49-F238E27FC236}">
                <a16:creationId xmlns:a16="http://schemas.microsoft.com/office/drawing/2014/main" id="{B87F799D-B7F2-479C-8B7F-8F80604BD40A}"/>
              </a:ext>
            </a:extLst>
          </p:cNvPr>
          <p:cNvSpPr>
            <a:spLocks noGrp="1"/>
          </p:cNvSpPr>
          <p:nvPr>
            <p:ph type="sldNum" sz="quarter" idx="12"/>
          </p:nvPr>
        </p:nvSpPr>
        <p:spPr/>
        <p:txBody>
          <a:bodyPr/>
          <a:lstStyle/>
          <a:p>
            <a:fld id="{CA7EFF72-6E3E-4237-98E3-4B758DC2EAAA}" type="slidenum">
              <a:rPr lang="en-US" smtClean="0"/>
              <a:t>11</a:t>
            </a:fld>
            <a:endParaRPr lang="en-US"/>
          </a:p>
        </p:txBody>
      </p:sp>
      <p:sp>
        <p:nvSpPr>
          <p:cNvPr id="11" name="Rectangle: Rounded Corners 10">
            <a:extLst>
              <a:ext uri="{FF2B5EF4-FFF2-40B4-BE49-F238E27FC236}">
                <a16:creationId xmlns:a16="http://schemas.microsoft.com/office/drawing/2014/main" id="{CE99D13B-57D3-4BDF-8A8E-C9B1FCF559D1}"/>
              </a:ext>
            </a:extLst>
          </p:cNvPr>
          <p:cNvSpPr/>
          <p:nvPr/>
        </p:nvSpPr>
        <p:spPr>
          <a:xfrm>
            <a:off x="781050" y="4013959"/>
            <a:ext cx="1489224" cy="32944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002060"/>
                </a:solidFill>
              </a:rPr>
              <a:t>Magasin</a:t>
            </a:r>
            <a:r>
              <a:rPr lang="en-US" sz="1400" dirty="0">
                <a:solidFill>
                  <a:srgbClr val="002060"/>
                </a:solidFill>
              </a:rPr>
              <a:t>(s)</a:t>
            </a:r>
            <a:endParaRPr lang="en-IL" sz="1400" dirty="0">
              <a:solidFill>
                <a:srgbClr val="002060"/>
              </a:solidFill>
            </a:endParaRPr>
          </a:p>
        </p:txBody>
      </p:sp>
      <p:pic>
        <p:nvPicPr>
          <p:cNvPr id="8" name="Picture 7" descr="A colorful gradient logo&#10;&#10;Description automatically generated">
            <a:extLst>
              <a:ext uri="{FF2B5EF4-FFF2-40B4-BE49-F238E27FC236}">
                <a16:creationId xmlns:a16="http://schemas.microsoft.com/office/drawing/2014/main" id="{8BF70646-CB24-5678-4DB7-15F23FEDC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364034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3B80D5-7987-91FE-0A35-C095A3D9C59F}"/>
              </a:ext>
            </a:extLst>
          </p:cNvPr>
          <p:cNvPicPr>
            <a:picLocks noChangeAspect="1"/>
          </p:cNvPicPr>
          <p:nvPr/>
        </p:nvPicPr>
        <p:blipFill>
          <a:blip r:embed="rId2"/>
          <a:stretch>
            <a:fillRect/>
          </a:stretch>
        </p:blipFill>
        <p:spPr>
          <a:xfrm>
            <a:off x="623888" y="1537596"/>
            <a:ext cx="10758488" cy="4636365"/>
          </a:xfrm>
          <a:prstGeom prst="rect">
            <a:avLst/>
          </a:prstGeom>
        </p:spPr>
      </p:pic>
      <p:sp>
        <p:nvSpPr>
          <p:cNvPr id="7" name="Rectangle 6">
            <a:extLst>
              <a:ext uri="{FF2B5EF4-FFF2-40B4-BE49-F238E27FC236}">
                <a16:creationId xmlns:a16="http://schemas.microsoft.com/office/drawing/2014/main" id="{CB9AC239-2C43-40D9-938E-4FB57E159501}"/>
              </a:ext>
            </a:extLst>
          </p:cNvPr>
          <p:cNvSpPr/>
          <p:nvPr/>
        </p:nvSpPr>
        <p:spPr>
          <a:xfrm>
            <a:off x="2291208" y="266375"/>
            <a:ext cx="7609584" cy="584775"/>
          </a:xfrm>
          <a:prstGeom prst="rect">
            <a:avLst/>
          </a:prstGeom>
          <a:noFill/>
        </p:spPr>
        <p:txBody>
          <a:bodyPr wrap="none">
            <a:spAutoFit/>
          </a:bodyPr>
          <a:lstStyle/>
          <a:p>
            <a:pPr algn="ctr"/>
            <a:r>
              <a:rPr lang="fr-FR" sz="3200" b="1" dirty="0">
                <a:solidFill>
                  <a:srgbClr val="002060"/>
                </a:solidFill>
                <a:cs typeface="Arial" panose="020B0604020202020204" pitchFamily="34" charset="0"/>
              </a:rPr>
              <a:t>Rapport de productivité horaire du magasin</a:t>
            </a:r>
            <a:endParaRPr lang="he-IL" sz="3200" b="1" dirty="0">
              <a:solidFill>
                <a:srgbClr val="002060"/>
              </a:solidFill>
              <a:cs typeface="Arial" panose="020B0604020202020204" pitchFamily="34" charset="0"/>
            </a:endParaRPr>
          </a:p>
        </p:txBody>
      </p:sp>
      <p:sp>
        <p:nvSpPr>
          <p:cNvPr id="11" name="Rectangle 10">
            <a:extLst>
              <a:ext uri="{FF2B5EF4-FFF2-40B4-BE49-F238E27FC236}">
                <a16:creationId xmlns:a16="http://schemas.microsoft.com/office/drawing/2014/main" id="{CAEB47BB-578F-4664-B244-5F394FDC81B7}"/>
              </a:ext>
            </a:extLst>
          </p:cNvPr>
          <p:cNvSpPr/>
          <p:nvPr/>
        </p:nvSpPr>
        <p:spPr>
          <a:xfrm>
            <a:off x="117248" y="900821"/>
            <a:ext cx="11957504" cy="584775"/>
          </a:xfrm>
          <a:prstGeom prst="rect">
            <a:avLst/>
          </a:prstGeom>
        </p:spPr>
        <p:txBody>
          <a:bodyPr wrap="none">
            <a:spAutoFit/>
          </a:bodyPr>
          <a:lstStyle/>
          <a:p>
            <a:pPr algn="ctr"/>
            <a:r>
              <a:rPr lang="fr-FR" sz="1600" dirty="0"/>
              <a:t>Récapitule pour chaque heure de la journée : le nombre total de livraisons, le montant total de la productivité du conducteur et du chauffeur. 
Le rapport indique si la productivité du conducteur a été acceptable à chaque heure de la journée.</a:t>
            </a:r>
            <a:endParaRPr lang="en-US" sz="1600" dirty="0"/>
          </a:p>
        </p:txBody>
      </p:sp>
      <p:sp>
        <p:nvSpPr>
          <p:cNvPr id="13" name="TextBox 12">
            <a:extLst>
              <a:ext uri="{FF2B5EF4-FFF2-40B4-BE49-F238E27FC236}">
                <a16:creationId xmlns:a16="http://schemas.microsoft.com/office/drawing/2014/main" id="{DC6461FC-B5AE-46E2-8AF6-A698E3DA9235}"/>
              </a:ext>
            </a:extLst>
          </p:cNvPr>
          <p:cNvSpPr txBox="1"/>
          <p:nvPr/>
        </p:nvSpPr>
        <p:spPr>
          <a:xfrm>
            <a:off x="152306" y="6173961"/>
            <a:ext cx="9748485" cy="584775"/>
          </a:xfrm>
          <a:prstGeom prst="rect">
            <a:avLst/>
          </a:prstGeom>
          <a:noFill/>
          <a:ln>
            <a:solidFill>
              <a:srgbClr val="FF0000"/>
            </a:solidFill>
          </a:ln>
        </p:spPr>
        <p:txBody>
          <a:bodyPr wrap="square" rtlCol="0">
            <a:spAutoFit/>
          </a:bodyPr>
          <a:lstStyle/>
          <a:p>
            <a:r>
              <a:rPr lang="fr-FR" sz="1600" dirty="0"/>
              <a:t>Il est calculé en divisant le nombre total de livraisons par le nombre total de chauffeurs disponibles par heure
La productivité standard doit se situer entre 2 et 3 par heure</a:t>
            </a:r>
            <a:endParaRPr lang="en-US" sz="1600" b="1" dirty="0"/>
          </a:p>
        </p:txBody>
      </p:sp>
      <p:sp>
        <p:nvSpPr>
          <p:cNvPr id="8" name="Rectangle: Rounded Corners 7">
            <a:extLst>
              <a:ext uri="{FF2B5EF4-FFF2-40B4-BE49-F238E27FC236}">
                <a16:creationId xmlns:a16="http://schemas.microsoft.com/office/drawing/2014/main" id="{A3323ADC-9BF2-4D56-BA87-095072BBB366}"/>
              </a:ext>
            </a:extLst>
          </p:cNvPr>
          <p:cNvSpPr/>
          <p:nvPr/>
        </p:nvSpPr>
        <p:spPr>
          <a:xfrm>
            <a:off x="1257300" y="3429000"/>
            <a:ext cx="559271" cy="208688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002060"/>
                </a:solidFill>
              </a:rPr>
              <a:t>Magasin</a:t>
            </a:r>
            <a:r>
              <a:rPr lang="en-US" sz="1400" dirty="0">
                <a:solidFill>
                  <a:srgbClr val="002060"/>
                </a:solidFill>
              </a:rPr>
              <a:t>(s)</a:t>
            </a:r>
            <a:endParaRPr lang="en-IL" sz="1400" dirty="0">
              <a:solidFill>
                <a:srgbClr val="002060"/>
              </a:solidFill>
            </a:endParaRPr>
          </a:p>
        </p:txBody>
      </p:sp>
      <p:pic>
        <p:nvPicPr>
          <p:cNvPr id="2" name="Picture 1" descr="A colorful gradient logo&#10;&#10;Description automatically generated">
            <a:extLst>
              <a:ext uri="{FF2B5EF4-FFF2-40B4-BE49-F238E27FC236}">
                <a16:creationId xmlns:a16="http://schemas.microsoft.com/office/drawing/2014/main" id="{B64DFB19-1A44-F527-4F6C-4845E4CAC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3397035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852EBE-91C4-E941-79D1-57B1BE88159C}"/>
              </a:ext>
            </a:extLst>
          </p:cNvPr>
          <p:cNvPicPr>
            <a:picLocks noChangeAspect="1"/>
          </p:cNvPicPr>
          <p:nvPr/>
        </p:nvPicPr>
        <p:blipFill>
          <a:blip r:embed="rId3"/>
          <a:stretch>
            <a:fillRect/>
          </a:stretch>
        </p:blipFill>
        <p:spPr>
          <a:xfrm>
            <a:off x="466725" y="1585518"/>
            <a:ext cx="10077564" cy="4280625"/>
          </a:xfrm>
          <a:prstGeom prst="rect">
            <a:avLst/>
          </a:prstGeom>
        </p:spPr>
      </p:pic>
      <p:sp>
        <p:nvSpPr>
          <p:cNvPr id="4" name="Slide Number Placeholder 3"/>
          <p:cNvSpPr>
            <a:spLocks noGrp="1"/>
          </p:cNvSpPr>
          <p:nvPr>
            <p:ph type="sldNum" sz="quarter" idx="12"/>
          </p:nvPr>
        </p:nvSpPr>
        <p:spPr>
          <a:xfrm>
            <a:off x="8620306" y="6336590"/>
            <a:ext cx="2743200" cy="365125"/>
          </a:xfrm>
        </p:spPr>
        <p:txBody>
          <a:bodyPr/>
          <a:lstStyle/>
          <a:p>
            <a:fld id="{9953993D-A48F-4B7B-BAA2-C257ABA9DC6B}" type="slidenum">
              <a:rPr lang="en-US" smtClean="0"/>
              <a:pPr/>
              <a:t>13</a:t>
            </a:fld>
            <a:endParaRPr lang="en-US" dirty="0"/>
          </a:p>
        </p:txBody>
      </p:sp>
      <p:sp>
        <p:nvSpPr>
          <p:cNvPr id="8" name="Rectangle 7"/>
          <p:cNvSpPr/>
          <p:nvPr/>
        </p:nvSpPr>
        <p:spPr>
          <a:xfrm>
            <a:off x="1758627" y="121360"/>
            <a:ext cx="8682826" cy="584775"/>
          </a:xfrm>
          <a:prstGeom prst="rect">
            <a:avLst/>
          </a:prstGeom>
          <a:noFill/>
        </p:spPr>
        <p:txBody>
          <a:bodyPr wrap="none">
            <a:spAutoFit/>
          </a:bodyPr>
          <a:lstStyle/>
          <a:p>
            <a:pPr algn="ctr"/>
            <a:r>
              <a:rPr lang="fr-FR" sz="3200" b="1" dirty="0">
                <a:solidFill>
                  <a:srgbClr val="002060"/>
                </a:solidFill>
                <a:cs typeface="Arial" panose="020B0604020202020204" pitchFamily="34" charset="0"/>
              </a:rPr>
              <a:t>Rapport de productivité quotidien par conducteur</a:t>
            </a:r>
            <a:endParaRPr lang="he-IL" sz="3200" b="1" dirty="0">
              <a:solidFill>
                <a:srgbClr val="002060"/>
              </a:solidFill>
              <a:cs typeface="Arial" panose="020B0604020202020204" pitchFamily="34" charset="0"/>
            </a:endParaRPr>
          </a:p>
        </p:txBody>
      </p:sp>
      <p:sp>
        <p:nvSpPr>
          <p:cNvPr id="13" name="Rectangle 12">
            <a:extLst>
              <a:ext uri="{FF2B5EF4-FFF2-40B4-BE49-F238E27FC236}">
                <a16:creationId xmlns:a16="http://schemas.microsoft.com/office/drawing/2014/main" id="{E062A315-B0AD-4F2B-90FF-2651B374D4A9}"/>
              </a:ext>
            </a:extLst>
          </p:cNvPr>
          <p:cNvSpPr/>
          <p:nvPr/>
        </p:nvSpPr>
        <p:spPr>
          <a:xfrm>
            <a:off x="1732961" y="890481"/>
            <a:ext cx="8726078" cy="646331"/>
          </a:xfrm>
          <a:prstGeom prst="rect">
            <a:avLst/>
          </a:prstGeom>
        </p:spPr>
        <p:txBody>
          <a:bodyPr wrap="square">
            <a:spAutoFit/>
          </a:bodyPr>
          <a:lstStyle/>
          <a:p>
            <a:pPr algn="ctr"/>
            <a:r>
              <a:rPr lang="fr-FR" dirty="0"/>
              <a:t>Affiche chaque conducteur (nom et identifiant de l’employé) et sa productivité pour le temps sélectionné</a:t>
            </a:r>
            <a:endParaRPr lang="en-US" dirty="0"/>
          </a:p>
        </p:txBody>
      </p:sp>
      <p:sp>
        <p:nvSpPr>
          <p:cNvPr id="15" name="TextBox 14">
            <a:extLst>
              <a:ext uri="{FF2B5EF4-FFF2-40B4-BE49-F238E27FC236}">
                <a16:creationId xmlns:a16="http://schemas.microsoft.com/office/drawing/2014/main" id="{20097207-52FA-44B3-91FF-0483DCDE1E4F}"/>
              </a:ext>
            </a:extLst>
          </p:cNvPr>
          <p:cNvSpPr txBox="1"/>
          <p:nvPr/>
        </p:nvSpPr>
        <p:spPr>
          <a:xfrm>
            <a:off x="287803" y="5912702"/>
            <a:ext cx="8389471" cy="830997"/>
          </a:xfrm>
          <a:prstGeom prst="rect">
            <a:avLst/>
          </a:prstGeom>
          <a:noFill/>
          <a:ln>
            <a:solidFill>
              <a:srgbClr val="FF0000"/>
            </a:solidFill>
          </a:ln>
        </p:spPr>
        <p:txBody>
          <a:bodyPr wrap="square" rtlCol="0">
            <a:spAutoFit/>
          </a:bodyPr>
          <a:lstStyle/>
          <a:p>
            <a:r>
              <a:rPr lang="fr-FR" sz="1600" dirty="0"/>
              <a:t>La productivité personnelle du chauffeur est calculée en prenant le total des commandes livrées, 
divisé par le nombre total d’heures de travail de ce conducteur
La productivité standard doit se situer entre 2 et 3 par heure</a:t>
            </a:r>
            <a:endParaRPr lang="en-US" sz="1600" b="1" dirty="0"/>
          </a:p>
        </p:txBody>
      </p:sp>
      <p:sp>
        <p:nvSpPr>
          <p:cNvPr id="17" name="TextBox 16">
            <a:extLst>
              <a:ext uri="{FF2B5EF4-FFF2-40B4-BE49-F238E27FC236}">
                <a16:creationId xmlns:a16="http://schemas.microsoft.com/office/drawing/2014/main" id="{B0AEED81-AA83-40F5-A3F6-DA01F7CD7BEA}"/>
              </a:ext>
            </a:extLst>
          </p:cNvPr>
          <p:cNvSpPr txBox="1"/>
          <p:nvPr/>
        </p:nvSpPr>
        <p:spPr>
          <a:xfrm>
            <a:off x="10544289" y="2470217"/>
            <a:ext cx="1404615" cy="523220"/>
          </a:xfrm>
          <a:prstGeom prst="rect">
            <a:avLst/>
          </a:prstGeom>
          <a:noFill/>
        </p:spPr>
        <p:txBody>
          <a:bodyPr wrap="none" rtlCol="0">
            <a:spAutoFit/>
          </a:bodyPr>
          <a:lstStyle/>
          <a:p>
            <a:r>
              <a:rPr lang="fr-FR" sz="1400" dirty="0"/>
              <a:t>Option pour 
Filtrer les heures</a:t>
            </a:r>
            <a:endParaRPr lang="en-US" sz="1400" dirty="0"/>
          </a:p>
        </p:txBody>
      </p:sp>
      <p:sp>
        <p:nvSpPr>
          <p:cNvPr id="11" name="Rectangle: Rounded Corners 10">
            <a:extLst>
              <a:ext uri="{FF2B5EF4-FFF2-40B4-BE49-F238E27FC236}">
                <a16:creationId xmlns:a16="http://schemas.microsoft.com/office/drawing/2014/main" id="{F5C2F3BE-3324-4C92-A46D-E7FE4A811D54}"/>
              </a:ext>
            </a:extLst>
          </p:cNvPr>
          <p:cNvSpPr/>
          <p:nvPr/>
        </p:nvSpPr>
        <p:spPr>
          <a:xfrm>
            <a:off x="885825" y="3286528"/>
            <a:ext cx="559271" cy="208688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002060"/>
                </a:solidFill>
              </a:rPr>
              <a:t>Magasin</a:t>
            </a:r>
            <a:r>
              <a:rPr lang="en-US" sz="1400" dirty="0">
                <a:solidFill>
                  <a:srgbClr val="002060"/>
                </a:solidFill>
              </a:rPr>
              <a:t>(s)</a:t>
            </a:r>
            <a:endParaRPr lang="en-IL" sz="1400" dirty="0">
              <a:solidFill>
                <a:srgbClr val="002060"/>
              </a:solidFill>
            </a:endParaRPr>
          </a:p>
        </p:txBody>
      </p:sp>
      <p:sp>
        <p:nvSpPr>
          <p:cNvPr id="12" name="Rectangle: Rounded Corners 11">
            <a:extLst>
              <a:ext uri="{FF2B5EF4-FFF2-40B4-BE49-F238E27FC236}">
                <a16:creationId xmlns:a16="http://schemas.microsoft.com/office/drawing/2014/main" id="{97F9168C-E04A-48C7-A8C9-C4A05903D5D1}"/>
              </a:ext>
            </a:extLst>
          </p:cNvPr>
          <p:cNvSpPr/>
          <p:nvPr/>
        </p:nvSpPr>
        <p:spPr>
          <a:xfrm>
            <a:off x="2076450" y="3286528"/>
            <a:ext cx="809625" cy="208688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Nom du </a:t>
            </a:r>
            <a:r>
              <a:rPr lang="en-US" sz="1400" dirty="0" err="1">
                <a:solidFill>
                  <a:srgbClr val="002060"/>
                </a:solidFill>
              </a:rPr>
              <a:t>pilote</a:t>
            </a:r>
            <a:endParaRPr lang="en-IL" sz="1400" dirty="0">
              <a:solidFill>
                <a:srgbClr val="002060"/>
              </a:solidFill>
            </a:endParaRPr>
          </a:p>
        </p:txBody>
      </p:sp>
      <p:pic>
        <p:nvPicPr>
          <p:cNvPr id="2" name="Picture 1" descr="A colorful gradient logo&#10;&#10;Description automatically generated">
            <a:extLst>
              <a:ext uri="{FF2B5EF4-FFF2-40B4-BE49-F238E27FC236}">
                <a16:creationId xmlns:a16="http://schemas.microsoft.com/office/drawing/2014/main" id="{3198C6B3-7C6C-87D4-8F0F-E5F45DBDD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pic>
        <p:nvPicPr>
          <p:cNvPr id="16" name="Picture 15">
            <a:extLst>
              <a:ext uri="{FF2B5EF4-FFF2-40B4-BE49-F238E27FC236}">
                <a16:creationId xmlns:a16="http://schemas.microsoft.com/office/drawing/2014/main" id="{A8221C28-D759-49DD-DF18-CBFA3FC9C6B5}"/>
              </a:ext>
            </a:extLst>
          </p:cNvPr>
          <p:cNvPicPr>
            <a:picLocks noChangeAspect="1"/>
          </p:cNvPicPr>
          <p:nvPr/>
        </p:nvPicPr>
        <p:blipFill>
          <a:blip r:embed="rId5"/>
          <a:stretch>
            <a:fillRect/>
          </a:stretch>
        </p:blipFill>
        <p:spPr>
          <a:xfrm>
            <a:off x="10204981" y="3106109"/>
            <a:ext cx="1765297" cy="3005137"/>
          </a:xfrm>
          <a:prstGeom prst="rect">
            <a:avLst/>
          </a:prstGeom>
          <a:ln>
            <a:solidFill>
              <a:schemeClr val="tx1"/>
            </a:solidFill>
          </a:ln>
        </p:spPr>
      </p:pic>
      <p:sp>
        <p:nvSpPr>
          <p:cNvPr id="9" name="Oval 8">
            <a:extLst>
              <a:ext uri="{FF2B5EF4-FFF2-40B4-BE49-F238E27FC236}">
                <a16:creationId xmlns:a16="http://schemas.microsoft.com/office/drawing/2014/main" id="{AED9E222-5296-4D8A-88CE-3BD84D7D38DD}"/>
              </a:ext>
            </a:extLst>
          </p:cNvPr>
          <p:cNvSpPr/>
          <p:nvPr/>
        </p:nvSpPr>
        <p:spPr>
          <a:xfrm>
            <a:off x="9991906" y="5209770"/>
            <a:ext cx="2085794" cy="45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74440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EC6783F-ADF8-DF81-5D5C-1ADA4DC90CAE}"/>
              </a:ext>
            </a:extLst>
          </p:cNvPr>
          <p:cNvPicPr>
            <a:picLocks noChangeAspect="1"/>
          </p:cNvPicPr>
          <p:nvPr/>
        </p:nvPicPr>
        <p:blipFill>
          <a:blip r:embed="rId2"/>
          <a:stretch>
            <a:fillRect/>
          </a:stretch>
        </p:blipFill>
        <p:spPr>
          <a:xfrm>
            <a:off x="-16813" y="2379314"/>
            <a:ext cx="11706225" cy="3481433"/>
          </a:xfrm>
          <a:prstGeom prst="rect">
            <a:avLst/>
          </a:prstGeom>
        </p:spPr>
      </p:pic>
      <p:sp>
        <p:nvSpPr>
          <p:cNvPr id="4" name="Rectangle 3">
            <a:extLst>
              <a:ext uri="{FF2B5EF4-FFF2-40B4-BE49-F238E27FC236}">
                <a16:creationId xmlns:a16="http://schemas.microsoft.com/office/drawing/2014/main" id="{41830AD4-DA1B-4EE2-A326-4B98C9025DA1}"/>
              </a:ext>
            </a:extLst>
          </p:cNvPr>
          <p:cNvSpPr/>
          <p:nvPr/>
        </p:nvSpPr>
        <p:spPr>
          <a:xfrm>
            <a:off x="3248937" y="104180"/>
            <a:ext cx="5694123" cy="584775"/>
          </a:xfrm>
          <a:prstGeom prst="rect">
            <a:avLst/>
          </a:prstGeom>
          <a:noFill/>
        </p:spPr>
        <p:txBody>
          <a:bodyPr wrap="none">
            <a:spAutoFit/>
          </a:bodyPr>
          <a:lstStyle/>
          <a:p>
            <a:pPr algn="ctr"/>
            <a:r>
              <a:rPr lang="fr-FR" sz="3200" b="1" dirty="0">
                <a:solidFill>
                  <a:srgbClr val="002060"/>
                </a:solidFill>
                <a:cs typeface="Arial" panose="020B0604020202020204" pitchFamily="34" charset="0"/>
              </a:rPr>
              <a:t>Rapport d’analyse de la livraison</a:t>
            </a:r>
            <a:endParaRPr lang="he-IL" sz="3200" b="1" dirty="0">
              <a:solidFill>
                <a:srgbClr val="002060"/>
              </a:solidFill>
              <a:cs typeface="Arial" panose="020B0604020202020204" pitchFamily="34" charset="0"/>
            </a:endParaRPr>
          </a:p>
        </p:txBody>
      </p:sp>
      <p:sp>
        <p:nvSpPr>
          <p:cNvPr id="6" name="Rectangle 5">
            <a:extLst>
              <a:ext uri="{FF2B5EF4-FFF2-40B4-BE49-F238E27FC236}">
                <a16:creationId xmlns:a16="http://schemas.microsoft.com/office/drawing/2014/main" id="{4F5CB176-7848-42BC-AD2F-B2D6071528DF}"/>
              </a:ext>
            </a:extLst>
          </p:cNvPr>
          <p:cNvSpPr/>
          <p:nvPr/>
        </p:nvSpPr>
        <p:spPr>
          <a:xfrm>
            <a:off x="1247776" y="692091"/>
            <a:ext cx="9610724" cy="646331"/>
          </a:xfrm>
          <a:prstGeom prst="rect">
            <a:avLst/>
          </a:prstGeom>
        </p:spPr>
        <p:txBody>
          <a:bodyPr wrap="square">
            <a:spAutoFit/>
          </a:bodyPr>
          <a:lstStyle/>
          <a:p>
            <a:pPr algn="ctr"/>
            <a:r>
              <a:rPr lang="fr-FR" dirty="0"/>
              <a:t>Analyse détaillée des livraisons et des chauffeurs ventilés à chaque heure de la journée, 
Signale les heures problématiques spécifiques qui ont causé un arriéré pour le quart de travail à venir</a:t>
            </a:r>
            <a:endParaRPr lang="en-US" dirty="0"/>
          </a:p>
        </p:txBody>
      </p:sp>
      <p:sp>
        <p:nvSpPr>
          <p:cNvPr id="7" name="TextBox 6">
            <a:extLst>
              <a:ext uri="{FF2B5EF4-FFF2-40B4-BE49-F238E27FC236}">
                <a16:creationId xmlns:a16="http://schemas.microsoft.com/office/drawing/2014/main" id="{DA0FB563-D790-47F9-B60E-916468E485BF}"/>
              </a:ext>
            </a:extLst>
          </p:cNvPr>
          <p:cNvSpPr txBox="1"/>
          <p:nvPr/>
        </p:nvSpPr>
        <p:spPr>
          <a:xfrm>
            <a:off x="7948065" y="6099783"/>
            <a:ext cx="2469823" cy="738664"/>
          </a:xfrm>
          <a:prstGeom prst="rect">
            <a:avLst/>
          </a:prstGeom>
          <a:noFill/>
        </p:spPr>
        <p:txBody>
          <a:bodyPr wrap="square" rtlCol="0">
            <a:spAutoFit/>
          </a:bodyPr>
          <a:lstStyle/>
          <a:p>
            <a:r>
              <a:rPr lang="fr-FR" sz="1400" dirty="0"/>
              <a:t>Nombre de conducteurs 
disponible pour le prochain 
heure de prise des livraisons</a:t>
            </a:r>
            <a:endParaRPr lang="en-US" sz="1400" dirty="0"/>
          </a:p>
        </p:txBody>
      </p:sp>
      <p:sp>
        <p:nvSpPr>
          <p:cNvPr id="8" name="TextBox 7">
            <a:extLst>
              <a:ext uri="{FF2B5EF4-FFF2-40B4-BE49-F238E27FC236}">
                <a16:creationId xmlns:a16="http://schemas.microsoft.com/office/drawing/2014/main" id="{A74784B0-FE1A-4888-AC69-2C8D091D66A6}"/>
              </a:ext>
            </a:extLst>
          </p:cNvPr>
          <p:cNvSpPr txBox="1"/>
          <p:nvPr/>
        </p:nvSpPr>
        <p:spPr>
          <a:xfrm>
            <a:off x="2425964" y="1437103"/>
            <a:ext cx="1595950" cy="738664"/>
          </a:xfrm>
          <a:prstGeom prst="rect">
            <a:avLst/>
          </a:prstGeom>
          <a:noFill/>
        </p:spPr>
        <p:txBody>
          <a:bodyPr wrap="none" rtlCol="0">
            <a:spAutoFit/>
          </a:bodyPr>
          <a:lstStyle/>
          <a:p>
            <a:r>
              <a:rPr lang="fr-FR" sz="1400" dirty="0"/>
              <a:t>Total des livraisons 
commandé lors de 
cette heure-là</a:t>
            </a:r>
            <a:endParaRPr lang="en-US" sz="1400" dirty="0"/>
          </a:p>
        </p:txBody>
      </p:sp>
      <p:sp>
        <p:nvSpPr>
          <p:cNvPr id="9" name="TextBox 8">
            <a:extLst>
              <a:ext uri="{FF2B5EF4-FFF2-40B4-BE49-F238E27FC236}">
                <a16:creationId xmlns:a16="http://schemas.microsoft.com/office/drawing/2014/main" id="{98A3A127-DB8C-4D5A-BAB0-D3D7C64453CA}"/>
              </a:ext>
            </a:extLst>
          </p:cNvPr>
          <p:cNvSpPr txBox="1"/>
          <p:nvPr/>
        </p:nvSpPr>
        <p:spPr>
          <a:xfrm>
            <a:off x="2859458" y="6099784"/>
            <a:ext cx="2062296" cy="738664"/>
          </a:xfrm>
          <a:prstGeom prst="rect">
            <a:avLst/>
          </a:prstGeom>
          <a:noFill/>
        </p:spPr>
        <p:txBody>
          <a:bodyPr wrap="none" rtlCol="0">
            <a:spAutoFit/>
          </a:bodyPr>
          <a:lstStyle/>
          <a:p>
            <a:r>
              <a:rPr lang="fr-FR" sz="1400" dirty="0"/>
              <a:t>Total des livraisons à être 
livré comprenant 
Heures précédentes</a:t>
            </a:r>
            <a:endParaRPr lang="en-US" sz="1400" dirty="0"/>
          </a:p>
        </p:txBody>
      </p:sp>
      <p:sp>
        <p:nvSpPr>
          <p:cNvPr id="10" name="TextBox 9">
            <a:extLst>
              <a:ext uri="{FF2B5EF4-FFF2-40B4-BE49-F238E27FC236}">
                <a16:creationId xmlns:a16="http://schemas.microsoft.com/office/drawing/2014/main" id="{A5811E35-68D0-4280-9947-7F9503D7A784}"/>
              </a:ext>
            </a:extLst>
          </p:cNvPr>
          <p:cNvSpPr txBox="1"/>
          <p:nvPr/>
        </p:nvSpPr>
        <p:spPr>
          <a:xfrm>
            <a:off x="5301922" y="6099783"/>
            <a:ext cx="1944635" cy="738664"/>
          </a:xfrm>
          <a:prstGeom prst="rect">
            <a:avLst/>
          </a:prstGeom>
          <a:noFill/>
        </p:spPr>
        <p:txBody>
          <a:bodyPr wrap="none" rtlCol="0">
            <a:spAutoFit/>
          </a:bodyPr>
          <a:lstStyle/>
          <a:p>
            <a:r>
              <a:rPr lang="fr-FR" sz="1400" dirty="0"/>
              <a:t>Commandes restantes
qui n’ont pas été livrés 
(à partir de cette heure)</a:t>
            </a:r>
            <a:endParaRPr lang="en-US" sz="1400" dirty="0"/>
          </a:p>
        </p:txBody>
      </p:sp>
      <p:sp>
        <p:nvSpPr>
          <p:cNvPr id="12" name="TextBox 11">
            <a:extLst>
              <a:ext uri="{FF2B5EF4-FFF2-40B4-BE49-F238E27FC236}">
                <a16:creationId xmlns:a16="http://schemas.microsoft.com/office/drawing/2014/main" id="{360BA36F-B057-4991-983C-E6020680F967}"/>
              </a:ext>
            </a:extLst>
          </p:cNvPr>
          <p:cNvSpPr txBox="1"/>
          <p:nvPr/>
        </p:nvSpPr>
        <p:spPr>
          <a:xfrm>
            <a:off x="9635100" y="1456339"/>
            <a:ext cx="2723631" cy="1200329"/>
          </a:xfrm>
          <a:prstGeom prst="rect">
            <a:avLst/>
          </a:prstGeom>
          <a:noFill/>
        </p:spPr>
        <p:txBody>
          <a:bodyPr wrap="square" rtlCol="0">
            <a:spAutoFit/>
          </a:bodyPr>
          <a:lstStyle/>
          <a:p>
            <a:r>
              <a:rPr lang="fr-FR" sz="1200" dirty="0"/>
              <a:t>Nombre de commandes restantes à livrer 
pour chaque conducteur dans l’heure qui suit 
(en plus des commandes à venir 
qui peut arriver)</a:t>
            </a:r>
            <a:endParaRPr lang="en-US" sz="1200" dirty="0"/>
          </a:p>
        </p:txBody>
      </p:sp>
      <p:cxnSp>
        <p:nvCxnSpPr>
          <p:cNvPr id="14" name="Connector: Elbow 13">
            <a:extLst>
              <a:ext uri="{FF2B5EF4-FFF2-40B4-BE49-F238E27FC236}">
                <a16:creationId xmlns:a16="http://schemas.microsoft.com/office/drawing/2014/main" id="{0DCF162B-B294-4AB3-A195-CC817DC49A40}"/>
              </a:ext>
            </a:extLst>
          </p:cNvPr>
          <p:cNvCxnSpPr>
            <a:cxnSpLocks/>
          </p:cNvCxnSpPr>
          <p:nvPr/>
        </p:nvCxnSpPr>
        <p:spPr>
          <a:xfrm rot="5400000">
            <a:off x="2473264" y="2358993"/>
            <a:ext cx="513036" cy="165439"/>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C27E0B2F-F99D-4C04-9D1A-749310F587F0}"/>
              </a:ext>
            </a:extLst>
          </p:cNvPr>
          <p:cNvCxnSpPr>
            <a:cxnSpLocks/>
          </p:cNvCxnSpPr>
          <p:nvPr/>
        </p:nvCxnSpPr>
        <p:spPr>
          <a:xfrm rot="5400000">
            <a:off x="7500292" y="2365438"/>
            <a:ext cx="513036" cy="173982"/>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5DE9DA12-55F7-4E85-A38F-97D4D307451E}"/>
              </a:ext>
            </a:extLst>
          </p:cNvPr>
          <p:cNvCxnSpPr>
            <a:cxnSpLocks/>
          </p:cNvCxnSpPr>
          <p:nvPr/>
        </p:nvCxnSpPr>
        <p:spPr>
          <a:xfrm rot="5400000">
            <a:off x="4577057" y="2343248"/>
            <a:ext cx="513036" cy="173982"/>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54D9836F-3CA6-4EED-A00B-04A7F424CF30}"/>
              </a:ext>
            </a:extLst>
          </p:cNvPr>
          <p:cNvCxnSpPr/>
          <p:nvPr/>
        </p:nvCxnSpPr>
        <p:spPr>
          <a:xfrm rot="5400000" flipH="1" flipV="1">
            <a:off x="3441541" y="5802839"/>
            <a:ext cx="414779" cy="179109"/>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00AD748A-E099-40D9-B5EE-7942E42BEC7F}"/>
              </a:ext>
            </a:extLst>
          </p:cNvPr>
          <p:cNvCxnSpPr/>
          <p:nvPr/>
        </p:nvCxnSpPr>
        <p:spPr>
          <a:xfrm rot="5400000" flipH="1" flipV="1">
            <a:off x="8637408" y="5815615"/>
            <a:ext cx="414779" cy="179109"/>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3C8811CE-096A-443B-85FC-63874E906AB8}"/>
              </a:ext>
            </a:extLst>
          </p:cNvPr>
          <p:cNvCxnSpPr/>
          <p:nvPr/>
        </p:nvCxnSpPr>
        <p:spPr>
          <a:xfrm rot="5400000" flipH="1" flipV="1">
            <a:off x="5575759" y="5817863"/>
            <a:ext cx="414779" cy="179109"/>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F30943F-1CE6-42E5-9CE0-4A8B5D236C30}"/>
              </a:ext>
            </a:extLst>
          </p:cNvPr>
          <p:cNvSpPr txBox="1"/>
          <p:nvPr/>
        </p:nvSpPr>
        <p:spPr>
          <a:xfrm>
            <a:off x="3036482" y="2060840"/>
            <a:ext cx="184731" cy="369332"/>
          </a:xfrm>
          <a:prstGeom prst="rect">
            <a:avLst/>
          </a:prstGeom>
          <a:noFill/>
        </p:spPr>
        <p:txBody>
          <a:bodyPr wrap="none" rtlCol="0">
            <a:spAutoFit/>
          </a:bodyPr>
          <a:lstStyle/>
          <a:p>
            <a:endParaRPr lang="en-US" dirty="0"/>
          </a:p>
        </p:txBody>
      </p:sp>
      <p:sp>
        <p:nvSpPr>
          <p:cNvPr id="18" name="Slide Number Placeholder 17">
            <a:extLst>
              <a:ext uri="{FF2B5EF4-FFF2-40B4-BE49-F238E27FC236}">
                <a16:creationId xmlns:a16="http://schemas.microsoft.com/office/drawing/2014/main" id="{85F9FF91-DD42-4011-A212-3247F14B2221}"/>
              </a:ext>
            </a:extLst>
          </p:cNvPr>
          <p:cNvSpPr>
            <a:spLocks noGrp="1"/>
          </p:cNvSpPr>
          <p:nvPr>
            <p:ph type="sldNum" sz="quarter" idx="12"/>
          </p:nvPr>
        </p:nvSpPr>
        <p:spPr>
          <a:xfrm>
            <a:off x="8362950" y="6308725"/>
            <a:ext cx="2743200" cy="365125"/>
          </a:xfrm>
        </p:spPr>
        <p:txBody>
          <a:bodyPr/>
          <a:lstStyle/>
          <a:p>
            <a:fld id="{CA7EFF72-6E3E-4237-98E3-4B758DC2EAAA}" type="slidenum">
              <a:rPr lang="en-US" smtClean="0"/>
              <a:t>14</a:t>
            </a:fld>
            <a:endParaRPr lang="en-US" dirty="0"/>
          </a:p>
        </p:txBody>
      </p:sp>
      <p:sp>
        <p:nvSpPr>
          <p:cNvPr id="23" name="TextBox 22">
            <a:extLst>
              <a:ext uri="{FF2B5EF4-FFF2-40B4-BE49-F238E27FC236}">
                <a16:creationId xmlns:a16="http://schemas.microsoft.com/office/drawing/2014/main" id="{2DA90D00-A90A-4B91-84CF-18FA2BC33320}"/>
              </a:ext>
            </a:extLst>
          </p:cNvPr>
          <p:cNvSpPr txBox="1"/>
          <p:nvPr/>
        </p:nvSpPr>
        <p:spPr>
          <a:xfrm>
            <a:off x="4129671" y="1456339"/>
            <a:ext cx="1678793" cy="523220"/>
          </a:xfrm>
          <a:prstGeom prst="rect">
            <a:avLst/>
          </a:prstGeom>
          <a:noFill/>
        </p:spPr>
        <p:txBody>
          <a:bodyPr wrap="none" rtlCol="0">
            <a:spAutoFit/>
          </a:bodyPr>
          <a:lstStyle/>
          <a:p>
            <a:r>
              <a:rPr lang="fr-FR" sz="1400" dirty="0"/>
              <a:t>Commandes livrées 
pendant cette heure</a:t>
            </a:r>
            <a:endParaRPr lang="en-US" sz="1400" dirty="0"/>
          </a:p>
        </p:txBody>
      </p:sp>
      <p:sp>
        <p:nvSpPr>
          <p:cNvPr id="25" name="TextBox 24">
            <a:extLst>
              <a:ext uri="{FF2B5EF4-FFF2-40B4-BE49-F238E27FC236}">
                <a16:creationId xmlns:a16="http://schemas.microsoft.com/office/drawing/2014/main" id="{8494018C-979A-4435-8944-AE83F8CE5325}"/>
              </a:ext>
            </a:extLst>
          </p:cNvPr>
          <p:cNvSpPr txBox="1"/>
          <p:nvPr/>
        </p:nvSpPr>
        <p:spPr>
          <a:xfrm>
            <a:off x="6696363" y="1437103"/>
            <a:ext cx="2723631" cy="738664"/>
          </a:xfrm>
          <a:prstGeom prst="rect">
            <a:avLst/>
          </a:prstGeom>
          <a:noFill/>
        </p:spPr>
        <p:txBody>
          <a:bodyPr wrap="none" rtlCol="0">
            <a:spAutoFit/>
          </a:bodyPr>
          <a:lstStyle/>
          <a:p>
            <a:r>
              <a:rPr lang="fr-FR" sz="1400" dirty="0"/>
              <a:t>Commandes restantes
qui n’ont pas été livrés 
(y compris les heures précédentes)</a:t>
            </a:r>
            <a:endParaRPr lang="en-US" sz="1400" dirty="0"/>
          </a:p>
        </p:txBody>
      </p:sp>
      <p:cxnSp>
        <p:nvCxnSpPr>
          <p:cNvPr id="26" name="Connector: Elbow 25">
            <a:extLst>
              <a:ext uri="{FF2B5EF4-FFF2-40B4-BE49-F238E27FC236}">
                <a16:creationId xmlns:a16="http://schemas.microsoft.com/office/drawing/2014/main" id="{F7902E97-4967-4D08-934A-3403CB68DD3C}"/>
              </a:ext>
            </a:extLst>
          </p:cNvPr>
          <p:cNvCxnSpPr>
            <a:cxnSpLocks/>
          </p:cNvCxnSpPr>
          <p:nvPr/>
        </p:nvCxnSpPr>
        <p:spPr>
          <a:xfrm rot="5400000">
            <a:off x="10849632" y="2655165"/>
            <a:ext cx="513036" cy="173982"/>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colorful gradient logo&#10;&#10;Description automatically generated">
            <a:extLst>
              <a:ext uri="{FF2B5EF4-FFF2-40B4-BE49-F238E27FC236}">
                <a16:creationId xmlns:a16="http://schemas.microsoft.com/office/drawing/2014/main" id="{A1FFA468-7113-D681-05F0-A9F9C99C2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1687658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D2F486-1D9D-4892-BA70-0E735532D37B}"/>
              </a:ext>
            </a:extLst>
          </p:cNvPr>
          <p:cNvSpPr/>
          <p:nvPr/>
        </p:nvSpPr>
        <p:spPr>
          <a:xfrm>
            <a:off x="3448496" y="152400"/>
            <a:ext cx="4327403" cy="584775"/>
          </a:xfrm>
          <a:prstGeom prst="rect">
            <a:avLst/>
          </a:prstGeom>
          <a:noFill/>
        </p:spPr>
        <p:txBody>
          <a:bodyPr wrap="none">
            <a:spAutoFit/>
          </a:bodyPr>
          <a:lstStyle/>
          <a:p>
            <a:r>
              <a:rPr lang="en-US" sz="3200" b="1" dirty="0">
                <a:solidFill>
                  <a:srgbClr val="002060"/>
                </a:solidFill>
                <a:cs typeface="Arial" panose="020B0604020202020204" pitchFamily="34" charset="0"/>
              </a:rPr>
              <a:t>Delivery Analysis Report</a:t>
            </a:r>
            <a:endParaRPr lang="he-IL" sz="3200" b="1" dirty="0">
              <a:solidFill>
                <a:srgbClr val="002060"/>
              </a:solidFill>
              <a:cs typeface="Arial" panose="020B0604020202020204" pitchFamily="34" charset="0"/>
            </a:endParaRPr>
          </a:p>
        </p:txBody>
      </p:sp>
      <p:sp>
        <p:nvSpPr>
          <p:cNvPr id="6" name="TextBox 5">
            <a:extLst>
              <a:ext uri="{FF2B5EF4-FFF2-40B4-BE49-F238E27FC236}">
                <a16:creationId xmlns:a16="http://schemas.microsoft.com/office/drawing/2014/main" id="{3D6D1B5E-5A68-485C-B403-0B0B086133DC}"/>
              </a:ext>
            </a:extLst>
          </p:cNvPr>
          <p:cNvSpPr txBox="1"/>
          <p:nvPr/>
        </p:nvSpPr>
        <p:spPr>
          <a:xfrm>
            <a:off x="235974" y="859654"/>
            <a:ext cx="10146883" cy="2800767"/>
          </a:xfrm>
          <a:prstGeom prst="rect">
            <a:avLst/>
          </a:prstGeom>
          <a:noFill/>
        </p:spPr>
        <p:txBody>
          <a:bodyPr wrap="square" rtlCol="1">
            <a:spAutoFit/>
          </a:bodyPr>
          <a:lstStyle/>
          <a:p>
            <a:r>
              <a:rPr lang="fr-FR" sz="1600" dirty="0"/>
              <a:t>À de nombreuses reprises, un quart de travail complet peut être affecté par le manque de conducteurs à des heures précises. 
Si, pendant une certaine heure, toutes les livraisons n’ont pas été effectuées, elles restent pour l’heure suivante et ainsi de suite.
Lorsque cela se produit, il est généralement difficile pour le magasin de se remettre sur les rails (à moins que des pilotes supplémentaires ne soient ajoutés rapidement), 
au fur et à mesure que de nouvelles commandes arrivent, créant un arriéré de commandes. 
Exemple : Entre 17h00 et 18h00 
15 livraisons, 4 chauffeurs
Chaque chauffeur a pris 2,5 livraisons = 10
Livraisons restantes pour l’heure suivante = 5</a:t>
            </a:r>
            <a:endParaRPr lang="en-US" sz="1600" dirty="0"/>
          </a:p>
        </p:txBody>
      </p:sp>
      <p:sp>
        <p:nvSpPr>
          <p:cNvPr id="7" name="TextBox 6">
            <a:extLst>
              <a:ext uri="{FF2B5EF4-FFF2-40B4-BE49-F238E27FC236}">
                <a16:creationId xmlns:a16="http://schemas.microsoft.com/office/drawing/2014/main" id="{ABEBFE80-5578-4F64-9EE6-FA04A1ACA5B8}"/>
              </a:ext>
            </a:extLst>
          </p:cNvPr>
          <p:cNvSpPr txBox="1"/>
          <p:nvPr/>
        </p:nvSpPr>
        <p:spPr>
          <a:xfrm>
            <a:off x="524910" y="5710019"/>
            <a:ext cx="11142179" cy="646331"/>
          </a:xfrm>
          <a:prstGeom prst="rect">
            <a:avLst/>
          </a:prstGeom>
          <a:noFill/>
        </p:spPr>
        <p:txBody>
          <a:bodyPr wrap="square" rtlCol="1">
            <a:spAutoFit/>
          </a:bodyPr>
          <a:lstStyle/>
          <a:p>
            <a:r>
              <a:rPr lang="fr-FR" b="1" dirty="0"/>
              <a:t>Ce rapport est un outil utile pour repérer les heures exactes auxquelles ce problème s’est produit et comment il a affecté le reste du quart de travail</a:t>
            </a:r>
            <a:endParaRPr lang="he-IL" b="1" dirty="0"/>
          </a:p>
        </p:txBody>
      </p:sp>
      <p:sp>
        <p:nvSpPr>
          <p:cNvPr id="8" name="Thought Bubble: Cloud 7">
            <a:extLst>
              <a:ext uri="{FF2B5EF4-FFF2-40B4-BE49-F238E27FC236}">
                <a16:creationId xmlns:a16="http://schemas.microsoft.com/office/drawing/2014/main" id="{190DCC1E-E3EC-46BF-81AA-9B9EC86F61B5}"/>
              </a:ext>
            </a:extLst>
          </p:cNvPr>
          <p:cNvSpPr/>
          <p:nvPr/>
        </p:nvSpPr>
        <p:spPr>
          <a:xfrm>
            <a:off x="6202837" y="2458835"/>
            <a:ext cx="4854804" cy="2526282"/>
          </a:xfrm>
          <a:prstGeom prst="cloud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B4A6FA-C20D-49E8-BE1C-05675EC3A38F}"/>
              </a:ext>
            </a:extLst>
          </p:cNvPr>
          <p:cNvSpPr/>
          <p:nvPr/>
        </p:nvSpPr>
        <p:spPr>
          <a:xfrm>
            <a:off x="7044968" y="2914251"/>
            <a:ext cx="3535853" cy="1785104"/>
          </a:xfrm>
          <a:prstGeom prst="rect">
            <a:avLst/>
          </a:prstGeom>
        </p:spPr>
        <p:txBody>
          <a:bodyPr wrap="square">
            <a:spAutoFit/>
          </a:bodyPr>
          <a:lstStyle/>
          <a:p>
            <a:r>
              <a:rPr lang="fr-FR" sz="2200" b="1" dirty="0">
                <a:solidFill>
                  <a:schemeClr val="bg1"/>
                </a:solidFill>
              </a:rPr>
              <a:t>Peut-être que l’ajout d’un chauffeur une heure plus tôt dans le quart de travail aurait pu sauver toute la soirée... ?</a:t>
            </a:r>
            <a:endParaRPr lang="he-IL" sz="2200" b="1" dirty="0">
              <a:solidFill>
                <a:schemeClr val="bg1"/>
              </a:solidFill>
            </a:endParaRPr>
          </a:p>
        </p:txBody>
      </p:sp>
      <p:sp>
        <p:nvSpPr>
          <p:cNvPr id="2" name="Slide Number Placeholder 1">
            <a:extLst>
              <a:ext uri="{FF2B5EF4-FFF2-40B4-BE49-F238E27FC236}">
                <a16:creationId xmlns:a16="http://schemas.microsoft.com/office/drawing/2014/main" id="{460E841E-1377-457E-B4D0-1FD1344C8503}"/>
              </a:ext>
            </a:extLst>
          </p:cNvPr>
          <p:cNvSpPr>
            <a:spLocks noGrp="1"/>
          </p:cNvSpPr>
          <p:nvPr>
            <p:ph type="sldNum" sz="quarter" idx="12"/>
          </p:nvPr>
        </p:nvSpPr>
        <p:spPr/>
        <p:txBody>
          <a:bodyPr/>
          <a:lstStyle/>
          <a:p>
            <a:fld id="{CA7EFF72-6E3E-4237-98E3-4B758DC2EAAA}" type="slidenum">
              <a:rPr lang="en-US" smtClean="0"/>
              <a:t>15</a:t>
            </a:fld>
            <a:endParaRPr lang="en-US"/>
          </a:p>
        </p:txBody>
      </p:sp>
      <p:pic>
        <p:nvPicPr>
          <p:cNvPr id="3" name="Picture 2" descr="A colorful gradient logo&#10;&#10;Description automatically generated">
            <a:extLst>
              <a:ext uri="{FF2B5EF4-FFF2-40B4-BE49-F238E27FC236}">
                <a16:creationId xmlns:a16="http://schemas.microsoft.com/office/drawing/2014/main" id="{CF21CD59-CF06-EE5D-5842-F7AE0AAC7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2896150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0842B2C-068A-CC8E-4390-B7FF83229387}"/>
              </a:ext>
            </a:extLst>
          </p:cNvPr>
          <p:cNvPicPr>
            <a:picLocks noChangeAspect="1"/>
          </p:cNvPicPr>
          <p:nvPr/>
        </p:nvPicPr>
        <p:blipFill>
          <a:blip r:embed="rId2"/>
          <a:stretch>
            <a:fillRect/>
          </a:stretch>
        </p:blipFill>
        <p:spPr>
          <a:xfrm>
            <a:off x="992771" y="1825137"/>
            <a:ext cx="10033141" cy="4311563"/>
          </a:xfrm>
          <a:prstGeom prst="rect">
            <a:avLst/>
          </a:prstGeom>
        </p:spPr>
      </p:pic>
      <p:sp>
        <p:nvSpPr>
          <p:cNvPr id="5" name="Rectangle 4">
            <a:extLst>
              <a:ext uri="{FF2B5EF4-FFF2-40B4-BE49-F238E27FC236}">
                <a16:creationId xmlns:a16="http://schemas.microsoft.com/office/drawing/2014/main" id="{2259A554-261B-4007-AFD2-12EA40A1B6E7}"/>
              </a:ext>
            </a:extLst>
          </p:cNvPr>
          <p:cNvSpPr/>
          <p:nvPr/>
        </p:nvSpPr>
        <p:spPr>
          <a:xfrm>
            <a:off x="2645887" y="72649"/>
            <a:ext cx="6119176" cy="584775"/>
          </a:xfrm>
          <a:prstGeom prst="rect">
            <a:avLst/>
          </a:prstGeom>
          <a:noFill/>
        </p:spPr>
        <p:txBody>
          <a:bodyPr wrap="none">
            <a:spAutoFit/>
          </a:bodyPr>
          <a:lstStyle/>
          <a:p>
            <a:pPr algn="ctr"/>
            <a:r>
              <a:rPr lang="en-US" sz="3200" b="1" dirty="0">
                <a:solidFill>
                  <a:srgbClr val="002060"/>
                </a:solidFill>
                <a:cs typeface="Arial" panose="020B0604020202020204" pitchFamily="34" charset="0"/>
              </a:rPr>
              <a:t>Rapport de performance </a:t>
            </a:r>
            <a:r>
              <a:rPr lang="en-US" sz="3200" b="1" dirty="0" err="1">
                <a:solidFill>
                  <a:srgbClr val="002060"/>
                </a:solidFill>
                <a:cs typeface="Arial" panose="020B0604020202020204" pitchFamily="34" charset="0"/>
              </a:rPr>
              <a:t>quotidien</a:t>
            </a:r>
            <a:endParaRPr lang="he-IL" sz="3200" b="1" dirty="0">
              <a:solidFill>
                <a:srgbClr val="002060"/>
              </a:solidFill>
              <a:cs typeface="Arial" panose="020B0604020202020204" pitchFamily="34" charset="0"/>
            </a:endParaRPr>
          </a:p>
        </p:txBody>
      </p:sp>
      <p:sp>
        <p:nvSpPr>
          <p:cNvPr id="3" name="Rectangle 2">
            <a:extLst>
              <a:ext uri="{FF2B5EF4-FFF2-40B4-BE49-F238E27FC236}">
                <a16:creationId xmlns:a16="http://schemas.microsoft.com/office/drawing/2014/main" id="{4BC6DE4E-E5C3-4550-AAB0-3E1888F0FBE4}"/>
              </a:ext>
            </a:extLst>
          </p:cNvPr>
          <p:cNvSpPr/>
          <p:nvPr/>
        </p:nvSpPr>
        <p:spPr>
          <a:xfrm>
            <a:off x="413352" y="826618"/>
            <a:ext cx="6919272" cy="830997"/>
          </a:xfrm>
          <a:prstGeom prst="rect">
            <a:avLst/>
          </a:prstGeom>
        </p:spPr>
        <p:txBody>
          <a:bodyPr wrap="square">
            <a:spAutoFit/>
          </a:bodyPr>
          <a:lstStyle/>
          <a:p>
            <a:r>
              <a:rPr lang="fr-FR" sz="1600" dirty="0"/>
              <a:t>Montant total des commandes pour la période choisie, 
livraisons en particulier, 
et statistiques de performance dans la préparation et la livraison</a:t>
            </a:r>
            <a:endParaRPr lang="en-US" sz="1600" dirty="0"/>
          </a:p>
        </p:txBody>
      </p:sp>
      <p:sp>
        <p:nvSpPr>
          <p:cNvPr id="9" name="Rectangle 8">
            <a:extLst>
              <a:ext uri="{FF2B5EF4-FFF2-40B4-BE49-F238E27FC236}">
                <a16:creationId xmlns:a16="http://schemas.microsoft.com/office/drawing/2014/main" id="{D466E273-C71B-4887-B39B-A776B97D1CDA}"/>
              </a:ext>
            </a:extLst>
          </p:cNvPr>
          <p:cNvSpPr/>
          <p:nvPr/>
        </p:nvSpPr>
        <p:spPr>
          <a:xfrm>
            <a:off x="6858000" y="6182915"/>
            <a:ext cx="4448175" cy="584775"/>
          </a:xfrm>
          <a:prstGeom prst="rect">
            <a:avLst/>
          </a:prstGeom>
        </p:spPr>
        <p:txBody>
          <a:bodyPr wrap="square">
            <a:spAutoFit/>
          </a:bodyPr>
          <a:lstStyle/>
          <a:p>
            <a:r>
              <a:rPr lang="fr-FR" sz="1600" dirty="0"/>
              <a:t>Écarts par rapport à la répartition du système 
et faire des recommandations</a:t>
            </a:r>
            <a:endParaRPr lang="en-US" sz="1600" dirty="0"/>
          </a:p>
        </p:txBody>
      </p:sp>
      <p:sp>
        <p:nvSpPr>
          <p:cNvPr id="10" name="TextBox 9">
            <a:extLst>
              <a:ext uri="{FF2B5EF4-FFF2-40B4-BE49-F238E27FC236}">
                <a16:creationId xmlns:a16="http://schemas.microsoft.com/office/drawing/2014/main" id="{186B11FA-213C-4B2E-8C92-066F2C37BF8E}"/>
              </a:ext>
            </a:extLst>
          </p:cNvPr>
          <p:cNvSpPr txBox="1"/>
          <p:nvPr/>
        </p:nvSpPr>
        <p:spPr>
          <a:xfrm>
            <a:off x="6286416" y="825782"/>
            <a:ext cx="5827749" cy="830997"/>
          </a:xfrm>
          <a:prstGeom prst="rect">
            <a:avLst/>
          </a:prstGeom>
          <a:noFill/>
        </p:spPr>
        <p:txBody>
          <a:bodyPr wrap="none" rtlCol="0">
            <a:spAutoFit/>
          </a:bodyPr>
          <a:lstStyle/>
          <a:p>
            <a:r>
              <a:rPr lang="fr-FR" sz="1600" dirty="0"/>
              <a:t>% de commandes qui ont été passées à la porte en moins de 14 min
% de commandes arrivées en moins de 30 min
% de commandes arrivées en plus de 40 min</a:t>
            </a:r>
            <a:endParaRPr lang="en-US" sz="1600" dirty="0"/>
          </a:p>
        </p:txBody>
      </p:sp>
      <p:sp>
        <p:nvSpPr>
          <p:cNvPr id="6" name="Left Brace 5">
            <a:extLst>
              <a:ext uri="{FF2B5EF4-FFF2-40B4-BE49-F238E27FC236}">
                <a16:creationId xmlns:a16="http://schemas.microsoft.com/office/drawing/2014/main" id="{A3895CA1-2A0E-4CCA-966B-5BE9A64E6D3B}"/>
              </a:ext>
            </a:extLst>
          </p:cNvPr>
          <p:cNvSpPr/>
          <p:nvPr/>
        </p:nvSpPr>
        <p:spPr>
          <a:xfrm rot="5400000">
            <a:off x="3267499" y="-495806"/>
            <a:ext cx="344224" cy="4893681"/>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BFA7EF25-3450-4379-8D46-3FA1E911472E}"/>
              </a:ext>
            </a:extLst>
          </p:cNvPr>
          <p:cNvSpPr/>
          <p:nvPr/>
        </p:nvSpPr>
        <p:spPr>
          <a:xfrm rot="5400000">
            <a:off x="8367978" y="-542631"/>
            <a:ext cx="344224" cy="4971644"/>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a:extLst>
              <a:ext uri="{FF2B5EF4-FFF2-40B4-BE49-F238E27FC236}">
                <a16:creationId xmlns:a16="http://schemas.microsoft.com/office/drawing/2014/main" id="{40232C9A-800E-430A-835D-A7C480215930}"/>
              </a:ext>
            </a:extLst>
          </p:cNvPr>
          <p:cNvSpPr/>
          <p:nvPr/>
        </p:nvSpPr>
        <p:spPr>
          <a:xfrm>
            <a:off x="7782067" y="4104128"/>
            <a:ext cx="2038207" cy="20325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E71B8F87-2954-4DBD-BB92-6FE444955B21}"/>
              </a:ext>
            </a:extLst>
          </p:cNvPr>
          <p:cNvSpPr>
            <a:spLocks noGrp="1"/>
          </p:cNvSpPr>
          <p:nvPr>
            <p:ph type="sldNum" sz="quarter" idx="12"/>
          </p:nvPr>
        </p:nvSpPr>
        <p:spPr>
          <a:xfrm>
            <a:off x="8562975" y="6356350"/>
            <a:ext cx="2743200" cy="365125"/>
          </a:xfrm>
        </p:spPr>
        <p:txBody>
          <a:bodyPr/>
          <a:lstStyle/>
          <a:p>
            <a:fld id="{CA7EFF72-6E3E-4237-98E3-4B758DC2EAAA}" type="slidenum">
              <a:rPr lang="en-US" smtClean="0"/>
              <a:t>16</a:t>
            </a:fld>
            <a:endParaRPr lang="en-US"/>
          </a:p>
        </p:txBody>
      </p:sp>
      <p:sp>
        <p:nvSpPr>
          <p:cNvPr id="13" name="Rectangle: Rounded Corners 12">
            <a:extLst>
              <a:ext uri="{FF2B5EF4-FFF2-40B4-BE49-F238E27FC236}">
                <a16:creationId xmlns:a16="http://schemas.microsoft.com/office/drawing/2014/main" id="{E7A25192-2BCE-4516-A821-1CA6B12241EB}"/>
              </a:ext>
            </a:extLst>
          </p:cNvPr>
          <p:cNvSpPr/>
          <p:nvPr/>
        </p:nvSpPr>
        <p:spPr>
          <a:xfrm>
            <a:off x="1238249" y="4336516"/>
            <a:ext cx="478758" cy="169486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002060"/>
                </a:solidFill>
              </a:rPr>
              <a:t>Magasin</a:t>
            </a:r>
            <a:r>
              <a:rPr lang="en-US" sz="1400" dirty="0">
                <a:solidFill>
                  <a:srgbClr val="002060"/>
                </a:solidFill>
              </a:rPr>
              <a:t>(s)</a:t>
            </a:r>
            <a:endParaRPr lang="en-IL" sz="1400" dirty="0">
              <a:solidFill>
                <a:srgbClr val="002060"/>
              </a:solidFill>
            </a:endParaRPr>
          </a:p>
        </p:txBody>
      </p:sp>
      <p:pic>
        <p:nvPicPr>
          <p:cNvPr id="2" name="Picture 1" descr="A colorful gradient logo&#10;&#10;Description automatically generated">
            <a:extLst>
              <a:ext uri="{FF2B5EF4-FFF2-40B4-BE49-F238E27FC236}">
                <a16:creationId xmlns:a16="http://schemas.microsoft.com/office/drawing/2014/main" id="{54257E9C-997E-464F-739C-84BC74E98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cxnSp>
        <p:nvCxnSpPr>
          <p:cNvPr id="23" name="Straight Arrow Connector 22">
            <a:extLst>
              <a:ext uri="{FF2B5EF4-FFF2-40B4-BE49-F238E27FC236}">
                <a16:creationId xmlns:a16="http://schemas.microsoft.com/office/drawing/2014/main" id="{3622E843-1C7F-BDE8-7910-2912DE1052CA}"/>
              </a:ext>
            </a:extLst>
          </p:cNvPr>
          <p:cNvCxnSpPr>
            <a:cxnSpLocks/>
          </p:cNvCxnSpPr>
          <p:nvPr/>
        </p:nvCxnSpPr>
        <p:spPr>
          <a:xfrm>
            <a:off x="8915470" y="5730012"/>
            <a:ext cx="0" cy="5120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146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E87C2-4BBD-E9F6-2EA1-7C9EDC1381A8}"/>
              </a:ext>
            </a:extLst>
          </p:cNvPr>
          <p:cNvPicPr>
            <a:picLocks noChangeAspect="1"/>
          </p:cNvPicPr>
          <p:nvPr/>
        </p:nvPicPr>
        <p:blipFill>
          <a:blip r:embed="rId3"/>
          <a:stretch>
            <a:fillRect/>
          </a:stretch>
        </p:blipFill>
        <p:spPr>
          <a:xfrm>
            <a:off x="454945" y="2065068"/>
            <a:ext cx="11282109" cy="3840717"/>
          </a:xfrm>
          <a:prstGeom prst="rect">
            <a:avLst/>
          </a:prstGeom>
        </p:spPr>
      </p:pic>
      <p:sp>
        <p:nvSpPr>
          <p:cNvPr id="4" name="Slide Number Placeholder 3"/>
          <p:cNvSpPr>
            <a:spLocks noGrp="1"/>
          </p:cNvSpPr>
          <p:nvPr>
            <p:ph type="sldNum" sz="quarter" idx="12"/>
          </p:nvPr>
        </p:nvSpPr>
        <p:spPr>
          <a:xfrm>
            <a:off x="8610600" y="6987952"/>
            <a:ext cx="2743200" cy="365125"/>
          </a:xfrm>
        </p:spPr>
        <p:txBody>
          <a:bodyPr/>
          <a:lstStyle/>
          <a:p>
            <a:fld id="{9953993D-A48F-4B7B-BAA2-C257ABA9DC6B}" type="slidenum">
              <a:rPr lang="en-US" smtClean="0"/>
              <a:pPr/>
              <a:t>17</a:t>
            </a:fld>
            <a:endParaRPr lang="en-US" dirty="0"/>
          </a:p>
        </p:txBody>
      </p:sp>
      <p:sp>
        <p:nvSpPr>
          <p:cNvPr id="6" name="Rectangle 5"/>
          <p:cNvSpPr/>
          <p:nvPr/>
        </p:nvSpPr>
        <p:spPr>
          <a:xfrm>
            <a:off x="4113724" y="118067"/>
            <a:ext cx="3964547" cy="584775"/>
          </a:xfrm>
          <a:prstGeom prst="rect">
            <a:avLst/>
          </a:prstGeom>
          <a:noFill/>
        </p:spPr>
        <p:txBody>
          <a:bodyPr wrap="none">
            <a:spAutoFit/>
          </a:bodyPr>
          <a:lstStyle/>
          <a:p>
            <a:pPr algn="ctr"/>
            <a:r>
              <a:rPr lang="en-US" sz="3200" b="1" dirty="0">
                <a:solidFill>
                  <a:srgbClr val="002060"/>
                </a:solidFill>
                <a:cs typeface="Arial" panose="020B0604020202020204" pitchFamily="34" charset="0"/>
              </a:rPr>
              <a:t>Le rapport Daily View</a:t>
            </a:r>
            <a:endParaRPr lang="he-IL" sz="3200" b="1" dirty="0">
              <a:solidFill>
                <a:srgbClr val="002060"/>
              </a:solidFill>
              <a:cs typeface="Arial" panose="020B0604020202020204" pitchFamily="34" charset="0"/>
            </a:endParaRPr>
          </a:p>
        </p:txBody>
      </p:sp>
      <p:sp>
        <p:nvSpPr>
          <p:cNvPr id="15" name="TextBox 14"/>
          <p:cNvSpPr txBox="1"/>
          <p:nvPr/>
        </p:nvSpPr>
        <p:spPr>
          <a:xfrm>
            <a:off x="7547516" y="1312790"/>
            <a:ext cx="1682768" cy="584775"/>
          </a:xfrm>
          <a:prstGeom prst="rect">
            <a:avLst/>
          </a:prstGeom>
          <a:noFill/>
        </p:spPr>
        <p:txBody>
          <a:bodyPr wrap="none" rtlCol="1">
            <a:spAutoFit/>
          </a:bodyPr>
          <a:lstStyle/>
          <a:p>
            <a:r>
              <a:rPr lang="fr-FR" sz="1600" dirty="0"/>
              <a:t>Indicateur de </a:t>
            </a:r>
          </a:p>
          <a:p>
            <a:r>
              <a:rPr lang="fr-FR" sz="1600" dirty="0"/>
              <a:t>qualité du produit</a:t>
            </a:r>
            <a:endParaRPr lang="en-US" sz="1600" dirty="0"/>
          </a:p>
        </p:txBody>
      </p:sp>
      <p:sp>
        <p:nvSpPr>
          <p:cNvPr id="3" name="TextBox 2"/>
          <p:cNvSpPr txBox="1"/>
          <p:nvPr/>
        </p:nvSpPr>
        <p:spPr>
          <a:xfrm>
            <a:off x="812390" y="6208701"/>
            <a:ext cx="10645671" cy="523220"/>
          </a:xfrm>
          <a:prstGeom prst="rect">
            <a:avLst/>
          </a:prstGeom>
          <a:noFill/>
        </p:spPr>
        <p:txBody>
          <a:bodyPr wrap="none" rtlCol="0">
            <a:spAutoFit/>
          </a:bodyPr>
          <a:lstStyle/>
          <a:p>
            <a:pPr algn="ctr"/>
            <a:r>
              <a:rPr lang="fr-FR" sz="1400"/>
              <a:t>Chiffre d’affaires total, total des commandes et paiement moyen par chèque, séparés par types de vente (sur place, livraison, vente à emporter)
Total des e-mails = Total des e-mails de suivi envoyés aux clients (livraison et livraison uniquement)</a:t>
            </a:r>
            <a:endParaRPr lang="en-US" sz="1400" dirty="0"/>
          </a:p>
        </p:txBody>
      </p:sp>
      <p:sp>
        <p:nvSpPr>
          <p:cNvPr id="5" name="Rectangle 4"/>
          <p:cNvSpPr/>
          <p:nvPr/>
        </p:nvSpPr>
        <p:spPr>
          <a:xfrm>
            <a:off x="2577309" y="678792"/>
            <a:ext cx="7115832" cy="523220"/>
          </a:xfrm>
          <a:prstGeom prst="rect">
            <a:avLst/>
          </a:prstGeom>
        </p:spPr>
        <p:txBody>
          <a:bodyPr wrap="square">
            <a:spAutoFit/>
          </a:bodyPr>
          <a:lstStyle/>
          <a:p>
            <a:pPr algn="ctr"/>
            <a:r>
              <a:rPr lang="fr-FR" sz="1400" dirty="0"/>
              <a:t>Stockez les performances en détail et les données critiques, </a:t>
            </a:r>
          </a:p>
          <a:p>
            <a:pPr algn="ctr"/>
            <a:r>
              <a:rPr lang="fr-FR" sz="1400" dirty="0"/>
              <a:t>séparées en chaque heure de la journée ainsi que la productivité du conducteur par heure</a:t>
            </a:r>
            <a:endParaRPr lang="en-US" sz="1400" dirty="0"/>
          </a:p>
        </p:txBody>
      </p:sp>
      <p:sp>
        <p:nvSpPr>
          <p:cNvPr id="7" name="TextBox 6">
            <a:extLst>
              <a:ext uri="{FF2B5EF4-FFF2-40B4-BE49-F238E27FC236}">
                <a16:creationId xmlns:a16="http://schemas.microsoft.com/office/drawing/2014/main" id="{5DF1B6FE-B789-4B7B-B37F-56D5EFB891C6}"/>
              </a:ext>
            </a:extLst>
          </p:cNvPr>
          <p:cNvSpPr txBox="1"/>
          <p:nvPr/>
        </p:nvSpPr>
        <p:spPr>
          <a:xfrm>
            <a:off x="3896384" y="1312790"/>
            <a:ext cx="2226316" cy="584775"/>
          </a:xfrm>
          <a:prstGeom prst="rect">
            <a:avLst/>
          </a:prstGeom>
          <a:noFill/>
        </p:spPr>
        <p:txBody>
          <a:bodyPr wrap="square" rtlCol="0">
            <a:spAutoFit/>
          </a:bodyPr>
          <a:lstStyle/>
          <a:p>
            <a:r>
              <a:rPr lang="fr-FR" sz="1600" dirty="0"/>
              <a:t>Statistiques clés sur les délais de livraison</a:t>
            </a:r>
            <a:endParaRPr lang="en-US" sz="1600" dirty="0"/>
          </a:p>
        </p:txBody>
      </p:sp>
      <p:sp>
        <p:nvSpPr>
          <p:cNvPr id="9" name="Right Brace 8">
            <a:extLst>
              <a:ext uri="{FF2B5EF4-FFF2-40B4-BE49-F238E27FC236}">
                <a16:creationId xmlns:a16="http://schemas.microsoft.com/office/drawing/2014/main" id="{0F39EA91-7A6B-40ED-AF7D-ABE8492423BA}"/>
              </a:ext>
            </a:extLst>
          </p:cNvPr>
          <p:cNvSpPr/>
          <p:nvPr/>
        </p:nvSpPr>
        <p:spPr>
          <a:xfrm rot="16200000">
            <a:off x="4700853" y="299297"/>
            <a:ext cx="485201" cy="4256113"/>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4484FB80-6CE6-416D-A023-8C0313285D46}"/>
              </a:ext>
            </a:extLst>
          </p:cNvPr>
          <p:cNvSpPr txBox="1"/>
          <p:nvPr/>
        </p:nvSpPr>
        <p:spPr>
          <a:xfrm>
            <a:off x="486792" y="1312789"/>
            <a:ext cx="3097144" cy="584775"/>
          </a:xfrm>
          <a:prstGeom prst="rect">
            <a:avLst/>
          </a:prstGeom>
          <a:noFill/>
        </p:spPr>
        <p:txBody>
          <a:bodyPr wrap="square" rtlCol="0">
            <a:spAutoFit/>
          </a:bodyPr>
          <a:lstStyle/>
          <a:p>
            <a:r>
              <a:rPr lang="fr-FR" sz="1600" dirty="0"/>
              <a:t>Des ordres qui ont été Chaud et frais en moins de 14 minutes</a:t>
            </a:r>
            <a:endParaRPr lang="en-US" sz="1600" dirty="0"/>
          </a:p>
        </p:txBody>
      </p:sp>
      <p:sp>
        <p:nvSpPr>
          <p:cNvPr id="18" name="Left Brace 17">
            <a:extLst>
              <a:ext uri="{FF2B5EF4-FFF2-40B4-BE49-F238E27FC236}">
                <a16:creationId xmlns:a16="http://schemas.microsoft.com/office/drawing/2014/main" id="{3EE06DDF-6232-4F00-8C7F-056C48D42531}"/>
              </a:ext>
            </a:extLst>
          </p:cNvPr>
          <p:cNvSpPr/>
          <p:nvPr/>
        </p:nvSpPr>
        <p:spPr>
          <a:xfrm rot="16200000">
            <a:off x="5987539" y="1082442"/>
            <a:ext cx="216922" cy="998523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a:extLst>
              <a:ext uri="{FF2B5EF4-FFF2-40B4-BE49-F238E27FC236}">
                <a16:creationId xmlns:a16="http://schemas.microsoft.com/office/drawing/2014/main" id="{B620B0B9-3CDC-4A55-98D7-2A2F23EBED49}"/>
              </a:ext>
            </a:extLst>
          </p:cNvPr>
          <p:cNvSpPr/>
          <p:nvPr/>
        </p:nvSpPr>
        <p:spPr>
          <a:xfrm rot="16200000">
            <a:off x="1234638" y="1443901"/>
            <a:ext cx="485200" cy="1966909"/>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AA5A1AC2-6337-4160-AB0B-FE8FCA5F5E32}"/>
              </a:ext>
            </a:extLst>
          </p:cNvPr>
          <p:cNvSpPr txBox="1"/>
          <p:nvPr/>
        </p:nvSpPr>
        <p:spPr>
          <a:xfrm>
            <a:off x="9880513" y="1234071"/>
            <a:ext cx="1986313" cy="830997"/>
          </a:xfrm>
          <a:prstGeom prst="rect">
            <a:avLst/>
          </a:prstGeom>
          <a:noFill/>
        </p:spPr>
        <p:txBody>
          <a:bodyPr wrap="none" rtlCol="0">
            <a:spAutoFit/>
          </a:bodyPr>
          <a:lstStyle/>
          <a:p>
            <a:r>
              <a:rPr lang="fr-FR" sz="1600" dirty="0"/>
              <a:t>Commandes avec 
Temps de production 
Moins de 3 min</a:t>
            </a:r>
            <a:endParaRPr lang="en-US" sz="1600" b="1" dirty="0"/>
          </a:p>
        </p:txBody>
      </p:sp>
      <p:sp>
        <p:nvSpPr>
          <p:cNvPr id="23" name="Right Brace 22">
            <a:extLst>
              <a:ext uri="{FF2B5EF4-FFF2-40B4-BE49-F238E27FC236}">
                <a16:creationId xmlns:a16="http://schemas.microsoft.com/office/drawing/2014/main" id="{686B12D4-AEE2-4B06-A413-9BCE77B48FC6}"/>
              </a:ext>
            </a:extLst>
          </p:cNvPr>
          <p:cNvSpPr/>
          <p:nvPr/>
        </p:nvSpPr>
        <p:spPr>
          <a:xfrm rot="16200000">
            <a:off x="10444271" y="1443901"/>
            <a:ext cx="485200" cy="1966909"/>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e 23">
            <a:extLst>
              <a:ext uri="{FF2B5EF4-FFF2-40B4-BE49-F238E27FC236}">
                <a16:creationId xmlns:a16="http://schemas.microsoft.com/office/drawing/2014/main" id="{4A98E0E3-EBA7-4231-ACF2-0445EFF32504}"/>
              </a:ext>
            </a:extLst>
          </p:cNvPr>
          <p:cNvSpPr/>
          <p:nvPr/>
        </p:nvSpPr>
        <p:spPr>
          <a:xfrm rot="16200000">
            <a:off x="8155264" y="1443900"/>
            <a:ext cx="485200" cy="1966909"/>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32270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C75044-65EE-9D55-24AA-D0E129933D5C}"/>
              </a:ext>
            </a:extLst>
          </p:cNvPr>
          <p:cNvPicPr>
            <a:picLocks noChangeAspect="1"/>
          </p:cNvPicPr>
          <p:nvPr/>
        </p:nvPicPr>
        <p:blipFill>
          <a:blip r:embed="rId2"/>
          <a:stretch>
            <a:fillRect/>
          </a:stretch>
        </p:blipFill>
        <p:spPr>
          <a:xfrm>
            <a:off x="452301" y="1432387"/>
            <a:ext cx="11208309" cy="3568270"/>
          </a:xfrm>
          <a:prstGeom prst="rect">
            <a:avLst/>
          </a:prstGeom>
        </p:spPr>
      </p:pic>
      <p:sp>
        <p:nvSpPr>
          <p:cNvPr id="6" name="TextBox 5">
            <a:extLst>
              <a:ext uri="{FF2B5EF4-FFF2-40B4-BE49-F238E27FC236}">
                <a16:creationId xmlns:a16="http://schemas.microsoft.com/office/drawing/2014/main" id="{3857BAF3-6C7B-41A1-BC8B-B70E51A8D199}"/>
              </a:ext>
            </a:extLst>
          </p:cNvPr>
          <p:cNvSpPr txBox="1"/>
          <p:nvPr/>
        </p:nvSpPr>
        <p:spPr>
          <a:xfrm>
            <a:off x="5030995" y="656326"/>
            <a:ext cx="2130007" cy="369332"/>
          </a:xfrm>
          <a:prstGeom prst="rect">
            <a:avLst/>
          </a:prstGeom>
          <a:noFill/>
        </p:spPr>
        <p:txBody>
          <a:bodyPr wrap="none" rtlCol="0">
            <a:spAutoFit/>
          </a:bodyPr>
          <a:lstStyle/>
          <a:p>
            <a:pPr algn="ctr"/>
            <a:r>
              <a:rPr lang="en-US" dirty="0"/>
              <a:t>La </a:t>
            </a:r>
            <a:r>
              <a:rPr lang="en-US" dirty="0" err="1"/>
              <a:t>partie</a:t>
            </a:r>
            <a:r>
              <a:rPr lang="en-US" dirty="0"/>
              <a:t> </a:t>
            </a:r>
            <a:r>
              <a:rPr lang="en-US" dirty="0" err="1"/>
              <a:t>inférieure</a:t>
            </a:r>
            <a:r>
              <a:rPr lang="en-US" dirty="0"/>
              <a:t> :</a:t>
            </a:r>
          </a:p>
        </p:txBody>
      </p:sp>
      <p:sp>
        <p:nvSpPr>
          <p:cNvPr id="11" name="Left Brace 10">
            <a:extLst>
              <a:ext uri="{FF2B5EF4-FFF2-40B4-BE49-F238E27FC236}">
                <a16:creationId xmlns:a16="http://schemas.microsoft.com/office/drawing/2014/main" id="{A582A896-568A-4F69-9E70-F55153B0FEE4}"/>
              </a:ext>
            </a:extLst>
          </p:cNvPr>
          <p:cNvSpPr/>
          <p:nvPr/>
        </p:nvSpPr>
        <p:spPr>
          <a:xfrm rot="16200000">
            <a:off x="3740551" y="4885111"/>
            <a:ext cx="113895" cy="433634"/>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B3CF0B03-B22D-43E0-B7BE-688209F6DC22}"/>
              </a:ext>
            </a:extLst>
          </p:cNvPr>
          <p:cNvSpPr txBox="1"/>
          <p:nvPr/>
        </p:nvSpPr>
        <p:spPr>
          <a:xfrm>
            <a:off x="1880059" y="5198948"/>
            <a:ext cx="9308126" cy="830997"/>
          </a:xfrm>
          <a:prstGeom prst="rect">
            <a:avLst/>
          </a:prstGeom>
          <a:noFill/>
        </p:spPr>
        <p:txBody>
          <a:bodyPr wrap="none" rtlCol="0">
            <a:spAutoFit/>
          </a:bodyPr>
          <a:lstStyle/>
          <a:p>
            <a:r>
              <a:rPr lang="fr-FR" sz="1600" dirty="0"/>
              <a:t>Productivité du conducteur pendant cette heure
Celui-ci est calculé en fonction du nombre de livraisons divisé par le nombre de chauffeurs pour chaque heure
La productivité standard doit se situer entre 2 et 3 par heure</a:t>
            </a:r>
            <a:endParaRPr lang="en-US" sz="1600" dirty="0"/>
          </a:p>
        </p:txBody>
      </p:sp>
      <p:sp>
        <p:nvSpPr>
          <p:cNvPr id="15" name="TextBox 14">
            <a:extLst>
              <a:ext uri="{FF2B5EF4-FFF2-40B4-BE49-F238E27FC236}">
                <a16:creationId xmlns:a16="http://schemas.microsoft.com/office/drawing/2014/main" id="{7D5E89E8-B05E-4045-8772-6E325795D298}"/>
              </a:ext>
            </a:extLst>
          </p:cNvPr>
          <p:cNvSpPr txBox="1"/>
          <p:nvPr/>
        </p:nvSpPr>
        <p:spPr>
          <a:xfrm>
            <a:off x="2372025" y="1202619"/>
            <a:ext cx="2220673" cy="338554"/>
          </a:xfrm>
          <a:prstGeom prst="rect">
            <a:avLst/>
          </a:prstGeom>
          <a:noFill/>
        </p:spPr>
        <p:txBody>
          <a:bodyPr wrap="none" rtlCol="0">
            <a:spAutoFit/>
          </a:bodyPr>
          <a:lstStyle/>
          <a:p>
            <a:r>
              <a:rPr lang="en-US" sz="1600" dirty="0" err="1"/>
              <a:t>Délai</a:t>
            </a:r>
            <a:r>
              <a:rPr lang="en-US" sz="1600" dirty="0"/>
              <a:t> </a:t>
            </a:r>
            <a:r>
              <a:rPr lang="en-US" sz="1600" dirty="0" err="1"/>
              <a:t>moyen</a:t>
            </a:r>
            <a:r>
              <a:rPr lang="en-US" sz="1600" dirty="0"/>
              <a:t> de livraison</a:t>
            </a:r>
          </a:p>
        </p:txBody>
      </p:sp>
      <p:sp>
        <p:nvSpPr>
          <p:cNvPr id="16" name="TextBox 15">
            <a:extLst>
              <a:ext uri="{FF2B5EF4-FFF2-40B4-BE49-F238E27FC236}">
                <a16:creationId xmlns:a16="http://schemas.microsoft.com/office/drawing/2014/main" id="{653F75A5-2F6D-4588-91D5-BDDDEC21E2CA}"/>
              </a:ext>
            </a:extLst>
          </p:cNvPr>
          <p:cNvSpPr txBox="1"/>
          <p:nvPr/>
        </p:nvSpPr>
        <p:spPr>
          <a:xfrm>
            <a:off x="4654534" y="1202619"/>
            <a:ext cx="2803844" cy="584775"/>
          </a:xfrm>
          <a:prstGeom prst="rect">
            <a:avLst/>
          </a:prstGeom>
          <a:noFill/>
        </p:spPr>
        <p:txBody>
          <a:bodyPr wrap="none" rtlCol="0">
            <a:spAutoFit/>
          </a:bodyPr>
          <a:lstStyle/>
          <a:p>
            <a:r>
              <a:rPr lang="fr-FR" sz="1600" dirty="0"/>
              <a:t>Production moyenne 
Temps à la table de préparation</a:t>
            </a:r>
            <a:endParaRPr lang="en-US" sz="1600" dirty="0"/>
          </a:p>
        </p:txBody>
      </p:sp>
      <p:cxnSp>
        <p:nvCxnSpPr>
          <p:cNvPr id="20" name="Connector: Elbow 19">
            <a:extLst>
              <a:ext uri="{FF2B5EF4-FFF2-40B4-BE49-F238E27FC236}">
                <a16:creationId xmlns:a16="http://schemas.microsoft.com/office/drawing/2014/main" id="{B39FA217-1DBA-44B8-A282-6D271C3B96FE}"/>
              </a:ext>
            </a:extLst>
          </p:cNvPr>
          <p:cNvCxnSpPr>
            <a:cxnSpLocks/>
          </p:cNvCxnSpPr>
          <p:nvPr/>
        </p:nvCxnSpPr>
        <p:spPr>
          <a:xfrm rot="16200000" flipH="1">
            <a:off x="3792842" y="1772306"/>
            <a:ext cx="603668" cy="141402"/>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5AC2C5BE-0CA4-49B5-B592-5562BC76B938}"/>
              </a:ext>
            </a:extLst>
          </p:cNvPr>
          <p:cNvCxnSpPr>
            <a:cxnSpLocks/>
          </p:cNvCxnSpPr>
          <p:nvPr/>
        </p:nvCxnSpPr>
        <p:spPr>
          <a:xfrm rot="16200000" flipH="1">
            <a:off x="5171681" y="1907989"/>
            <a:ext cx="436199" cy="97996"/>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BF2DD37-7C62-408A-812D-C1EF292B6997}"/>
              </a:ext>
            </a:extLst>
          </p:cNvPr>
          <p:cNvSpPr txBox="1"/>
          <p:nvPr/>
        </p:nvSpPr>
        <p:spPr>
          <a:xfrm>
            <a:off x="10815670" y="996853"/>
            <a:ext cx="1334097" cy="830997"/>
          </a:xfrm>
          <a:prstGeom prst="rect">
            <a:avLst/>
          </a:prstGeom>
          <a:noFill/>
        </p:spPr>
        <p:txBody>
          <a:bodyPr wrap="square" rtlCol="0">
            <a:spAutoFit/>
          </a:bodyPr>
          <a:lstStyle/>
          <a:p>
            <a:pPr algn="ctr"/>
            <a:r>
              <a:rPr lang="fr-FR" sz="1600" dirty="0"/>
              <a:t>Vers la porte 
En moins de 14min</a:t>
            </a:r>
            <a:endParaRPr lang="en-US" sz="1600" dirty="0"/>
          </a:p>
        </p:txBody>
      </p:sp>
      <p:sp>
        <p:nvSpPr>
          <p:cNvPr id="26" name="TextBox 25">
            <a:extLst>
              <a:ext uri="{FF2B5EF4-FFF2-40B4-BE49-F238E27FC236}">
                <a16:creationId xmlns:a16="http://schemas.microsoft.com/office/drawing/2014/main" id="{6AE588B9-AF38-48CB-8ABC-AA3802248683}"/>
              </a:ext>
            </a:extLst>
          </p:cNvPr>
          <p:cNvSpPr txBox="1"/>
          <p:nvPr/>
        </p:nvSpPr>
        <p:spPr>
          <a:xfrm>
            <a:off x="9494389" y="1029989"/>
            <a:ext cx="1372343" cy="830997"/>
          </a:xfrm>
          <a:prstGeom prst="rect">
            <a:avLst/>
          </a:prstGeom>
          <a:noFill/>
        </p:spPr>
        <p:txBody>
          <a:bodyPr wrap="square" rtlCol="0">
            <a:spAutoFit/>
          </a:bodyPr>
          <a:lstStyle/>
          <a:p>
            <a:pPr algn="ctr"/>
            <a:r>
              <a:rPr lang="fr-FR" sz="1600" dirty="0"/>
              <a:t>Chaud et frais 
Moins de 15min</a:t>
            </a:r>
            <a:endParaRPr lang="en-US" sz="1600" dirty="0"/>
          </a:p>
        </p:txBody>
      </p:sp>
      <p:cxnSp>
        <p:nvCxnSpPr>
          <p:cNvPr id="27" name="Connector: Elbow 26">
            <a:extLst>
              <a:ext uri="{FF2B5EF4-FFF2-40B4-BE49-F238E27FC236}">
                <a16:creationId xmlns:a16="http://schemas.microsoft.com/office/drawing/2014/main" id="{3124E086-7157-4585-A652-56D21D865566}"/>
              </a:ext>
            </a:extLst>
          </p:cNvPr>
          <p:cNvCxnSpPr>
            <a:cxnSpLocks/>
          </p:cNvCxnSpPr>
          <p:nvPr/>
        </p:nvCxnSpPr>
        <p:spPr>
          <a:xfrm rot="16200000" flipH="1">
            <a:off x="10320380" y="1823845"/>
            <a:ext cx="400394" cy="386634"/>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6EE03314-6EA0-4819-94A8-6267CBCD87AB}"/>
              </a:ext>
            </a:extLst>
          </p:cNvPr>
          <p:cNvCxnSpPr>
            <a:cxnSpLocks/>
          </p:cNvCxnSpPr>
          <p:nvPr/>
        </p:nvCxnSpPr>
        <p:spPr>
          <a:xfrm rot="16200000" flipH="1">
            <a:off x="11121045" y="1948251"/>
            <a:ext cx="366875" cy="192346"/>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7960342-86ED-4297-956D-D7287B2A888F}"/>
              </a:ext>
            </a:extLst>
          </p:cNvPr>
          <p:cNvSpPr>
            <a:spLocks noGrp="1"/>
          </p:cNvSpPr>
          <p:nvPr>
            <p:ph type="sldNum" sz="quarter" idx="12"/>
          </p:nvPr>
        </p:nvSpPr>
        <p:spPr/>
        <p:txBody>
          <a:bodyPr/>
          <a:lstStyle/>
          <a:p>
            <a:fld id="{CA7EFF72-6E3E-4237-98E3-4B758DC2EAAA}" type="slidenum">
              <a:rPr lang="en-US" smtClean="0"/>
              <a:t>18</a:t>
            </a:fld>
            <a:endParaRPr lang="en-US"/>
          </a:p>
        </p:txBody>
      </p:sp>
      <p:sp>
        <p:nvSpPr>
          <p:cNvPr id="17" name="Rectangle 16">
            <a:extLst>
              <a:ext uri="{FF2B5EF4-FFF2-40B4-BE49-F238E27FC236}">
                <a16:creationId xmlns:a16="http://schemas.microsoft.com/office/drawing/2014/main" id="{8588522C-7BAA-41FB-AD5B-89F16F591132}"/>
              </a:ext>
            </a:extLst>
          </p:cNvPr>
          <p:cNvSpPr/>
          <p:nvPr/>
        </p:nvSpPr>
        <p:spPr>
          <a:xfrm>
            <a:off x="4113724" y="97873"/>
            <a:ext cx="3964547" cy="584775"/>
          </a:xfrm>
          <a:prstGeom prst="rect">
            <a:avLst/>
          </a:prstGeom>
          <a:noFill/>
        </p:spPr>
        <p:txBody>
          <a:bodyPr wrap="none">
            <a:spAutoFit/>
          </a:bodyPr>
          <a:lstStyle/>
          <a:p>
            <a:pPr algn="ctr"/>
            <a:r>
              <a:rPr lang="en-US" sz="3200" b="1" dirty="0">
                <a:solidFill>
                  <a:srgbClr val="002060"/>
                </a:solidFill>
                <a:cs typeface="Arial" panose="020B0604020202020204" pitchFamily="34" charset="0"/>
              </a:rPr>
              <a:t>Le rapport Daily View</a:t>
            </a:r>
            <a:endParaRPr lang="he-IL" sz="3200" b="1" dirty="0">
              <a:solidFill>
                <a:srgbClr val="002060"/>
              </a:solidFill>
              <a:cs typeface="Arial" panose="020B0604020202020204" pitchFamily="34" charset="0"/>
            </a:endParaRPr>
          </a:p>
        </p:txBody>
      </p:sp>
      <p:pic>
        <p:nvPicPr>
          <p:cNvPr id="4" name="Picture 3" descr="A colorful gradient logo&#10;&#10;Description automatically generated">
            <a:extLst>
              <a:ext uri="{FF2B5EF4-FFF2-40B4-BE49-F238E27FC236}">
                <a16:creationId xmlns:a16="http://schemas.microsoft.com/office/drawing/2014/main" id="{E5C6EA65-059F-E48D-871A-14FAA32DCE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2731042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4E4FDAA-E21B-893F-0DD3-6E94E84F006F}"/>
              </a:ext>
            </a:extLst>
          </p:cNvPr>
          <p:cNvPicPr>
            <a:picLocks noChangeAspect="1"/>
          </p:cNvPicPr>
          <p:nvPr/>
        </p:nvPicPr>
        <p:blipFill>
          <a:blip r:embed="rId2"/>
          <a:stretch>
            <a:fillRect/>
          </a:stretch>
        </p:blipFill>
        <p:spPr>
          <a:xfrm>
            <a:off x="1300053" y="1811910"/>
            <a:ext cx="9394231" cy="4142108"/>
          </a:xfrm>
          <a:prstGeom prst="rect">
            <a:avLst/>
          </a:prstGeom>
        </p:spPr>
      </p:pic>
      <p:sp>
        <p:nvSpPr>
          <p:cNvPr id="6" name="TextBox 5">
            <a:extLst>
              <a:ext uri="{FF2B5EF4-FFF2-40B4-BE49-F238E27FC236}">
                <a16:creationId xmlns:a16="http://schemas.microsoft.com/office/drawing/2014/main" id="{3857BAF3-6C7B-41A1-BC8B-B70E51A8D199}"/>
              </a:ext>
            </a:extLst>
          </p:cNvPr>
          <p:cNvSpPr txBox="1"/>
          <p:nvPr/>
        </p:nvSpPr>
        <p:spPr>
          <a:xfrm>
            <a:off x="4354821" y="656326"/>
            <a:ext cx="3482365" cy="369332"/>
          </a:xfrm>
          <a:prstGeom prst="rect">
            <a:avLst/>
          </a:prstGeom>
          <a:noFill/>
        </p:spPr>
        <p:txBody>
          <a:bodyPr wrap="none" rtlCol="0">
            <a:spAutoFit/>
          </a:bodyPr>
          <a:lstStyle/>
          <a:p>
            <a:pPr algn="ctr"/>
            <a:r>
              <a:rPr lang="en-US" dirty="0"/>
              <a:t>Tableaux </a:t>
            </a:r>
            <a:r>
              <a:rPr lang="en-US" dirty="0" err="1"/>
              <a:t>récapitulatifs</a:t>
            </a:r>
            <a:r>
              <a:rPr lang="en-US" dirty="0"/>
              <a:t> et </a:t>
            </a:r>
            <a:r>
              <a:rPr lang="en-US" dirty="0" err="1"/>
              <a:t>détaillés</a:t>
            </a:r>
            <a:r>
              <a:rPr lang="en-US" dirty="0"/>
              <a:t> :</a:t>
            </a:r>
          </a:p>
        </p:txBody>
      </p:sp>
      <p:sp>
        <p:nvSpPr>
          <p:cNvPr id="11" name="Left Brace 10">
            <a:extLst>
              <a:ext uri="{FF2B5EF4-FFF2-40B4-BE49-F238E27FC236}">
                <a16:creationId xmlns:a16="http://schemas.microsoft.com/office/drawing/2014/main" id="{A582A896-568A-4F69-9E70-F55153B0FEE4}"/>
              </a:ext>
            </a:extLst>
          </p:cNvPr>
          <p:cNvSpPr/>
          <p:nvPr/>
        </p:nvSpPr>
        <p:spPr>
          <a:xfrm rot="16200000">
            <a:off x="5805593" y="1224451"/>
            <a:ext cx="369332" cy="9558883"/>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B3CF0B03-B22D-43E0-B7BE-688209F6DC22}"/>
              </a:ext>
            </a:extLst>
          </p:cNvPr>
          <p:cNvSpPr txBox="1"/>
          <p:nvPr/>
        </p:nvSpPr>
        <p:spPr>
          <a:xfrm>
            <a:off x="926861" y="6152576"/>
            <a:ext cx="10338278" cy="584775"/>
          </a:xfrm>
          <a:prstGeom prst="rect">
            <a:avLst/>
          </a:prstGeom>
          <a:noFill/>
        </p:spPr>
        <p:txBody>
          <a:bodyPr wrap="square" rtlCol="0">
            <a:spAutoFit/>
          </a:bodyPr>
          <a:lstStyle/>
          <a:p>
            <a:r>
              <a:rPr lang="fr-FR" sz="1600" dirty="0"/>
              <a:t>Répartition des performances en pourcentage présentant les données par jour et par magasin avec la possibilité de filtrer un certain nombre de magasins</a:t>
            </a:r>
            <a:endParaRPr lang="en-US" sz="1600" dirty="0"/>
          </a:p>
        </p:txBody>
      </p:sp>
      <p:sp>
        <p:nvSpPr>
          <p:cNvPr id="3" name="Slide Number Placeholder 2">
            <a:extLst>
              <a:ext uri="{FF2B5EF4-FFF2-40B4-BE49-F238E27FC236}">
                <a16:creationId xmlns:a16="http://schemas.microsoft.com/office/drawing/2014/main" id="{B7960342-86ED-4297-956D-D7287B2A888F}"/>
              </a:ext>
            </a:extLst>
          </p:cNvPr>
          <p:cNvSpPr>
            <a:spLocks noGrp="1"/>
          </p:cNvSpPr>
          <p:nvPr>
            <p:ph type="sldNum" sz="quarter" idx="12"/>
          </p:nvPr>
        </p:nvSpPr>
        <p:spPr/>
        <p:txBody>
          <a:bodyPr/>
          <a:lstStyle/>
          <a:p>
            <a:fld id="{CA7EFF72-6E3E-4237-98E3-4B758DC2EAAA}" type="slidenum">
              <a:rPr lang="en-US" smtClean="0"/>
              <a:t>19</a:t>
            </a:fld>
            <a:endParaRPr lang="en-US" dirty="0"/>
          </a:p>
        </p:txBody>
      </p:sp>
      <p:sp>
        <p:nvSpPr>
          <p:cNvPr id="17" name="Rectangle 16">
            <a:extLst>
              <a:ext uri="{FF2B5EF4-FFF2-40B4-BE49-F238E27FC236}">
                <a16:creationId xmlns:a16="http://schemas.microsoft.com/office/drawing/2014/main" id="{8588522C-7BAA-41FB-AD5B-89F16F591132}"/>
              </a:ext>
            </a:extLst>
          </p:cNvPr>
          <p:cNvSpPr/>
          <p:nvPr/>
        </p:nvSpPr>
        <p:spPr>
          <a:xfrm>
            <a:off x="3472240" y="91633"/>
            <a:ext cx="5247527" cy="584775"/>
          </a:xfrm>
          <a:prstGeom prst="rect">
            <a:avLst/>
          </a:prstGeom>
          <a:noFill/>
        </p:spPr>
        <p:txBody>
          <a:bodyPr wrap="none">
            <a:spAutoFit/>
          </a:bodyPr>
          <a:lstStyle/>
          <a:p>
            <a:pPr algn="ctr"/>
            <a:r>
              <a:rPr lang="en-US" sz="3200" b="1" dirty="0" err="1">
                <a:solidFill>
                  <a:srgbClr val="002060"/>
                </a:solidFill>
                <a:cs typeface="Arial" panose="020B0604020202020204" pitchFamily="34" charset="0"/>
              </a:rPr>
              <a:t>Répartition</a:t>
            </a:r>
            <a:r>
              <a:rPr lang="en-US" sz="3200" b="1" dirty="0">
                <a:solidFill>
                  <a:srgbClr val="002060"/>
                </a:solidFill>
                <a:cs typeface="Arial" panose="020B0604020202020204" pitchFamily="34" charset="0"/>
              </a:rPr>
              <a:t> des performances</a:t>
            </a:r>
            <a:endParaRPr lang="he-IL" sz="3200" b="1" dirty="0">
              <a:solidFill>
                <a:srgbClr val="002060"/>
              </a:solidFill>
              <a:cs typeface="Arial" panose="020B0604020202020204" pitchFamily="34" charset="0"/>
            </a:endParaRPr>
          </a:p>
        </p:txBody>
      </p:sp>
      <p:sp>
        <p:nvSpPr>
          <p:cNvPr id="21" name="Left Brace 20">
            <a:extLst>
              <a:ext uri="{FF2B5EF4-FFF2-40B4-BE49-F238E27FC236}">
                <a16:creationId xmlns:a16="http://schemas.microsoft.com/office/drawing/2014/main" id="{911CE589-9D03-4885-A2A5-7900D502F4F0}"/>
              </a:ext>
            </a:extLst>
          </p:cNvPr>
          <p:cNvSpPr/>
          <p:nvPr/>
        </p:nvSpPr>
        <p:spPr>
          <a:xfrm rot="5400000">
            <a:off x="9837219" y="1799008"/>
            <a:ext cx="327189" cy="1319031"/>
          </a:xfrm>
          <a:prstGeom prst="leftBrace">
            <a:avLst>
              <a:gd name="adj1" fmla="val 8333"/>
              <a:gd name="adj2" fmla="val 528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DF5C874E-4315-476F-AD46-4D82912A5429}"/>
              </a:ext>
            </a:extLst>
          </p:cNvPr>
          <p:cNvSpPr txBox="1"/>
          <p:nvPr/>
        </p:nvSpPr>
        <p:spPr>
          <a:xfrm>
            <a:off x="8592195" y="1609416"/>
            <a:ext cx="2809286" cy="584775"/>
          </a:xfrm>
          <a:prstGeom prst="rect">
            <a:avLst/>
          </a:prstGeom>
          <a:noFill/>
        </p:spPr>
        <p:txBody>
          <a:bodyPr wrap="square" rtlCol="0">
            <a:spAutoFit/>
          </a:bodyPr>
          <a:lstStyle/>
          <a:p>
            <a:r>
              <a:rPr lang="fr-FR" sz="1600" dirty="0"/>
              <a:t>Pourcentage d’accouchements </a:t>
            </a:r>
          </a:p>
          <a:p>
            <a:r>
              <a:rPr lang="fr-FR" sz="1600" dirty="0"/>
              <a:t>simples, doubles et triples</a:t>
            </a:r>
            <a:endParaRPr lang="en-US" sz="1600" dirty="0"/>
          </a:p>
        </p:txBody>
      </p:sp>
      <p:sp>
        <p:nvSpPr>
          <p:cNvPr id="23" name="Left Brace 22">
            <a:extLst>
              <a:ext uri="{FF2B5EF4-FFF2-40B4-BE49-F238E27FC236}">
                <a16:creationId xmlns:a16="http://schemas.microsoft.com/office/drawing/2014/main" id="{74EA5DD6-07C7-4316-A7BC-762275991671}"/>
              </a:ext>
            </a:extLst>
          </p:cNvPr>
          <p:cNvSpPr/>
          <p:nvPr/>
        </p:nvSpPr>
        <p:spPr>
          <a:xfrm rot="5400000">
            <a:off x="4712869" y="1555947"/>
            <a:ext cx="369331" cy="1858448"/>
          </a:xfrm>
          <a:prstGeom prst="leftBrace">
            <a:avLst>
              <a:gd name="adj1" fmla="val 8333"/>
              <a:gd name="adj2" fmla="val 528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54EC005B-8906-4185-82A3-10C3E7A4BE6C}"/>
              </a:ext>
            </a:extLst>
          </p:cNvPr>
          <p:cNvSpPr txBox="1"/>
          <p:nvPr/>
        </p:nvSpPr>
        <p:spPr>
          <a:xfrm>
            <a:off x="3698484" y="1609416"/>
            <a:ext cx="3277352" cy="584775"/>
          </a:xfrm>
          <a:prstGeom prst="rect">
            <a:avLst/>
          </a:prstGeom>
          <a:noFill/>
        </p:spPr>
        <p:txBody>
          <a:bodyPr wrap="square" rtlCol="0">
            <a:spAutoFit/>
          </a:bodyPr>
          <a:lstStyle/>
          <a:p>
            <a:r>
              <a:rPr lang="fr-FR" sz="1600" dirty="0"/>
              <a:t>Rapport quotidien sur les indicateurs </a:t>
            </a:r>
          </a:p>
          <a:p>
            <a:r>
              <a:rPr lang="fr-FR" sz="1600" dirty="0"/>
              <a:t>clés de performance</a:t>
            </a:r>
            <a:endParaRPr lang="en-US" sz="1600" dirty="0"/>
          </a:p>
        </p:txBody>
      </p:sp>
      <p:pic>
        <p:nvPicPr>
          <p:cNvPr id="2" name="Picture 1" descr="A colorful gradient logo&#10;&#10;Description automatically generated">
            <a:extLst>
              <a:ext uri="{FF2B5EF4-FFF2-40B4-BE49-F238E27FC236}">
                <a16:creationId xmlns:a16="http://schemas.microsoft.com/office/drawing/2014/main" id="{2EEE2817-A91F-A96E-D2F9-75A5B6C29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250672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92441" y="200001"/>
            <a:ext cx="5745971" cy="584775"/>
          </a:xfrm>
          <a:prstGeom prst="rect">
            <a:avLst/>
          </a:prstGeom>
          <a:noFill/>
        </p:spPr>
        <p:txBody>
          <a:bodyPr wrap="square">
            <a:spAutoFit/>
          </a:bodyPr>
          <a:lstStyle/>
          <a:p>
            <a:pPr algn="ctr">
              <a:spcBef>
                <a:spcPct val="0"/>
              </a:spcBef>
            </a:pPr>
            <a:r>
              <a:rPr lang="en-US" sz="3200" b="1" dirty="0">
                <a:solidFill>
                  <a:srgbClr val="002060"/>
                </a:solidFill>
                <a:cs typeface="Arial" panose="020B0604020202020204" pitchFamily="34" charset="0"/>
              </a:rPr>
              <a:t>Tableaux de bord - </a:t>
            </a:r>
            <a:r>
              <a:rPr lang="en-US" sz="3200" b="1" dirty="0" err="1">
                <a:solidFill>
                  <a:srgbClr val="002060"/>
                </a:solidFill>
                <a:cs typeface="Arial" panose="020B0604020202020204" pitchFamily="34" charset="0"/>
              </a:rPr>
              <a:t>Connexion</a:t>
            </a:r>
            <a:endParaRPr lang="en-US" sz="3200" b="1" dirty="0">
              <a:solidFill>
                <a:srgbClr val="002060"/>
              </a:solidFill>
              <a:ea typeface="+mj-ea"/>
              <a:cs typeface="Arial" panose="020B0604020202020204" pitchFamily="34" charset="0"/>
            </a:endParaRPr>
          </a:p>
        </p:txBody>
      </p:sp>
      <p:sp>
        <p:nvSpPr>
          <p:cNvPr id="5" name="TextBox 4"/>
          <p:cNvSpPr txBox="1"/>
          <p:nvPr/>
        </p:nvSpPr>
        <p:spPr>
          <a:xfrm>
            <a:off x="165852" y="843827"/>
            <a:ext cx="11423127" cy="584775"/>
          </a:xfrm>
          <a:prstGeom prst="rect">
            <a:avLst/>
          </a:prstGeom>
          <a:noFill/>
        </p:spPr>
        <p:txBody>
          <a:bodyPr wrap="none" rtlCol="1">
            <a:spAutoFit/>
          </a:bodyPr>
          <a:lstStyle/>
          <a:p>
            <a:pPr marL="342900" indent="-342900"/>
            <a:r>
              <a:rPr lang="fr-FR" sz="1600" dirty="0"/>
              <a:t>Un nouvel utilisateur recevra un lien pour accéder au tableau de bord ainsi que son nom d’utilisateur et son mot de passe de la part de </a:t>
            </a:r>
          </a:p>
          <a:p>
            <a:pPr marL="342900" indent="-342900"/>
            <a:r>
              <a:rPr lang="fr-FR" sz="1600" dirty="0"/>
              <a:t>l’assistance </a:t>
            </a:r>
            <a:r>
              <a:rPr lang="fr-FR" sz="1600" dirty="0" err="1"/>
              <a:t>Dragontail</a:t>
            </a:r>
            <a:r>
              <a:rPr lang="fr-FR" sz="1600" dirty="0"/>
              <a:t>. La première fois que l’utilisateur se connecte aux tableaux de bord, il est invité à modifier le mot de passe.</a:t>
            </a:r>
            <a:endParaRPr lang="he-IL" sz="1600" dirty="0"/>
          </a:p>
        </p:txBody>
      </p:sp>
      <p:sp>
        <p:nvSpPr>
          <p:cNvPr id="6" name="TextBox 5"/>
          <p:cNvSpPr txBox="1"/>
          <p:nvPr/>
        </p:nvSpPr>
        <p:spPr>
          <a:xfrm>
            <a:off x="140581" y="1558207"/>
            <a:ext cx="11394658" cy="830997"/>
          </a:xfrm>
          <a:prstGeom prst="rect">
            <a:avLst/>
          </a:prstGeom>
          <a:noFill/>
        </p:spPr>
        <p:txBody>
          <a:bodyPr wrap="none" rtlCol="1">
            <a:spAutoFit/>
          </a:bodyPr>
          <a:lstStyle/>
          <a:p>
            <a:r>
              <a:rPr lang="fr-FR" sz="1600" dirty="0"/>
              <a:t>Lorsque l’utilisateur change son mot de passe, le système exige un mot de passe spécifique, qui doit contenir 3 des éléments suivants : 
Lettres majuscules, chiffres, lettres et signes (min 7 caractères).
Exemple : Jhony12</a:t>
            </a:r>
            <a:endParaRPr lang="en-US" sz="1600" dirty="0"/>
          </a:p>
        </p:txBody>
      </p:sp>
      <p:sp>
        <p:nvSpPr>
          <p:cNvPr id="10" name="Rectangle 9"/>
          <p:cNvSpPr/>
          <p:nvPr/>
        </p:nvSpPr>
        <p:spPr>
          <a:xfrm>
            <a:off x="81009" y="6222649"/>
            <a:ext cx="11683641" cy="584775"/>
          </a:xfrm>
          <a:prstGeom prst="rect">
            <a:avLst/>
          </a:prstGeom>
        </p:spPr>
        <p:txBody>
          <a:bodyPr wrap="square">
            <a:spAutoFit/>
          </a:bodyPr>
          <a:lstStyle/>
          <a:p>
            <a:pPr marL="285750" indent="-285750">
              <a:buFont typeface="Arial" panose="020B0604020202020204" pitchFamily="34" charset="0"/>
              <a:buChar char="•"/>
            </a:pPr>
            <a:r>
              <a:rPr lang="fr-FR" sz="1600" i="1" dirty="0"/>
              <a:t>Le système demandera à l’utilisateur de changer le mot de passe tous les 3 mois
Si un nouveau nom d’utilisateur est nécessaire, veuillez contacter le support DT</a:t>
            </a:r>
            <a:endParaRPr lang="en-US" sz="1600" i="1" dirty="0"/>
          </a:p>
        </p:txBody>
      </p:sp>
      <p:sp>
        <p:nvSpPr>
          <p:cNvPr id="2" name="Slide Number Placeholder 1">
            <a:extLst>
              <a:ext uri="{FF2B5EF4-FFF2-40B4-BE49-F238E27FC236}">
                <a16:creationId xmlns:a16="http://schemas.microsoft.com/office/drawing/2014/main" id="{5141FA14-2478-4644-9A3B-27EF7B64794A}"/>
              </a:ext>
            </a:extLst>
          </p:cNvPr>
          <p:cNvSpPr>
            <a:spLocks noGrp="1"/>
          </p:cNvSpPr>
          <p:nvPr>
            <p:ph type="sldNum" sz="quarter" idx="12"/>
          </p:nvPr>
        </p:nvSpPr>
        <p:spPr/>
        <p:txBody>
          <a:bodyPr/>
          <a:lstStyle/>
          <a:p>
            <a:fld id="{CA7EFF72-6E3E-4237-98E3-4B758DC2EAAA}" type="slidenum">
              <a:rPr lang="en-US" smtClean="0"/>
              <a:t>2</a:t>
            </a:fld>
            <a:endParaRPr lang="en-US"/>
          </a:p>
        </p:txBody>
      </p:sp>
      <p:pic>
        <p:nvPicPr>
          <p:cNvPr id="7" name="Picture 6">
            <a:extLst>
              <a:ext uri="{FF2B5EF4-FFF2-40B4-BE49-F238E27FC236}">
                <a16:creationId xmlns:a16="http://schemas.microsoft.com/office/drawing/2014/main" id="{D29CEE66-A73B-4605-A204-2069D05EACC9}"/>
              </a:ext>
            </a:extLst>
          </p:cNvPr>
          <p:cNvPicPr>
            <a:picLocks noChangeAspect="1"/>
          </p:cNvPicPr>
          <p:nvPr/>
        </p:nvPicPr>
        <p:blipFill>
          <a:blip r:embed="rId2"/>
          <a:stretch>
            <a:fillRect/>
          </a:stretch>
        </p:blipFill>
        <p:spPr>
          <a:xfrm>
            <a:off x="1688814" y="2521157"/>
            <a:ext cx="8814371" cy="3493016"/>
          </a:xfrm>
          <a:prstGeom prst="rect">
            <a:avLst/>
          </a:prstGeom>
        </p:spPr>
      </p:pic>
      <p:pic>
        <p:nvPicPr>
          <p:cNvPr id="3" name="Picture 2" descr="A colorful gradient logo&#10;&#10;Description automatically generated">
            <a:extLst>
              <a:ext uri="{FF2B5EF4-FFF2-40B4-BE49-F238E27FC236}">
                <a16:creationId xmlns:a16="http://schemas.microsoft.com/office/drawing/2014/main" id="{49298166-813A-D22F-CA3A-1A22D45E5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4256814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495107-6AA7-4F79-923C-3CDCF4964E7E}"/>
              </a:ext>
            </a:extLst>
          </p:cNvPr>
          <p:cNvSpPr/>
          <p:nvPr/>
        </p:nvSpPr>
        <p:spPr>
          <a:xfrm>
            <a:off x="433296" y="2875002"/>
            <a:ext cx="11325408" cy="954107"/>
          </a:xfrm>
          <a:prstGeom prst="rect">
            <a:avLst/>
          </a:prstGeom>
          <a:effectLst/>
        </p:spPr>
        <p:txBody>
          <a:bodyPr wrap="none">
            <a:spAutoFit/>
          </a:bodyPr>
          <a:lstStyle/>
          <a:p>
            <a:pPr lvl="0" algn="ctr"/>
            <a:r>
              <a:rPr lang="fr-FR" sz="5600" b="1" dirty="0">
                <a:solidFill>
                  <a:srgbClr val="002060"/>
                </a:solidFill>
              </a:rPr>
              <a:t>Onglet « Alertes et détails » Rapports</a:t>
            </a:r>
            <a:endParaRPr kumimoji="0" lang="en-US" sz="5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2" name="Picture 1" descr="A colorful gradient logo&#10;&#10;Description automatically generated">
            <a:extLst>
              <a:ext uri="{FF2B5EF4-FFF2-40B4-BE49-F238E27FC236}">
                <a16:creationId xmlns:a16="http://schemas.microsoft.com/office/drawing/2014/main" id="{2F0C91B0-757A-1CC0-FD2A-A14C6C2DD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2245660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AD833C9-44A6-9A38-ABF0-795C347719B5}"/>
              </a:ext>
            </a:extLst>
          </p:cNvPr>
          <p:cNvPicPr>
            <a:picLocks noChangeAspect="1"/>
          </p:cNvPicPr>
          <p:nvPr/>
        </p:nvPicPr>
        <p:blipFill>
          <a:blip r:embed="rId2"/>
          <a:stretch>
            <a:fillRect/>
          </a:stretch>
        </p:blipFill>
        <p:spPr>
          <a:xfrm>
            <a:off x="323645" y="1665047"/>
            <a:ext cx="11506200" cy="3580651"/>
          </a:xfrm>
          <a:prstGeom prst="rect">
            <a:avLst/>
          </a:prstGeom>
        </p:spPr>
      </p:pic>
      <p:sp>
        <p:nvSpPr>
          <p:cNvPr id="5" name="Rectangle 4">
            <a:extLst>
              <a:ext uri="{FF2B5EF4-FFF2-40B4-BE49-F238E27FC236}">
                <a16:creationId xmlns:a16="http://schemas.microsoft.com/office/drawing/2014/main" id="{D9C21786-2329-4811-8EDB-E2465794B23B}"/>
              </a:ext>
            </a:extLst>
          </p:cNvPr>
          <p:cNvSpPr/>
          <p:nvPr/>
        </p:nvSpPr>
        <p:spPr>
          <a:xfrm>
            <a:off x="2206119" y="168990"/>
            <a:ext cx="7590924" cy="584775"/>
          </a:xfrm>
          <a:prstGeom prst="rect">
            <a:avLst/>
          </a:prstGeom>
          <a:noFill/>
        </p:spPr>
        <p:txBody>
          <a:bodyPr wrap="none">
            <a:spAutoFit/>
          </a:bodyPr>
          <a:lstStyle/>
          <a:p>
            <a:pPr algn="ctr"/>
            <a:r>
              <a:rPr lang="fr-FR" sz="3200" b="1" dirty="0">
                <a:solidFill>
                  <a:srgbClr val="002060"/>
                </a:solidFill>
                <a:cs typeface="Arial" panose="020B0604020202020204" pitchFamily="34" charset="0"/>
              </a:rPr>
              <a:t>Rapport détaillé commande par commande</a:t>
            </a:r>
            <a:endParaRPr lang="he-IL" sz="3200" b="1" dirty="0">
              <a:solidFill>
                <a:srgbClr val="002060"/>
              </a:solidFill>
              <a:cs typeface="Arial" panose="020B0604020202020204" pitchFamily="34" charset="0"/>
            </a:endParaRPr>
          </a:p>
        </p:txBody>
      </p:sp>
      <p:sp>
        <p:nvSpPr>
          <p:cNvPr id="6" name="Rectangle 5">
            <a:extLst>
              <a:ext uri="{FF2B5EF4-FFF2-40B4-BE49-F238E27FC236}">
                <a16:creationId xmlns:a16="http://schemas.microsoft.com/office/drawing/2014/main" id="{273E8217-FC24-4B8F-ABB4-A0AAB821BA61}"/>
              </a:ext>
            </a:extLst>
          </p:cNvPr>
          <p:cNvSpPr/>
          <p:nvPr/>
        </p:nvSpPr>
        <p:spPr>
          <a:xfrm>
            <a:off x="1327608" y="733711"/>
            <a:ext cx="9536784" cy="584775"/>
          </a:xfrm>
          <a:prstGeom prst="rect">
            <a:avLst/>
          </a:prstGeom>
        </p:spPr>
        <p:txBody>
          <a:bodyPr wrap="square">
            <a:spAutoFit/>
          </a:bodyPr>
          <a:lstStyle/>
          <a:p>
            <a:pPr algn="ctr"/>
            <a:r>
              <a:rPr lang="fr-FR" sz="1600" dirty="0"/>
              <a:t>Ce rapport affiche chaque commande avec tous les détails en profondeur, 
et est très utile lorsque certains détails sont nécessaires pour une enquête ou une enquête</a:t>
            </a:r>
            <a:endParaRPr lang="en-US" sz="1600" dirty="0"/>
          </a:p>
        </p:txBody>
      </p:sp>
      <p:sp>
        <p:nvSpPr>
          <p:cNvPr id="15" name="TextBox 14">
            <a:extLst>
              <a:ext uri="{FF2B5EF4-FFF2-40B4-BE49-F238E27FC236}">
                <a16:creationId xmlns:a16="http://schemas.microsoft.com/office/drawing/2014/main" id="{15D81619-5506-4B61-954D-6457979E6A7C}"/>
              </a:ext>
            </a:extLst>
          </p:cNvPr>
          <p:cNvSpPr txBox="1"/>
          <p:nvPr/>
        </p:nvSpPr>
        <p:spPr>
          <a:xfrm>
            <a:off x="268618" y="5866020"/>
            <a:ext cx="184731" cy="338554"/>
          </a:xfrm>
          <a:prstGeom prst="rect">
            <a:avLst/>
          </a:prstGeom>
          <a:noFill/>
        </p:spPr>
        <p:txBody>
          <a:bodyPr wrap="none" rtlCol="0">
            <a:spAutoFit/>
          </a:bodyPr>
          <a:lstStyle/>
          <a:p>
            <a:endParaRPr lang="en-US" sz="1600" dirty="0"/>
          </a:p>
        </p:txBody>
      </p:sp>
      <p:sp>
        <p:nvSpPr>
          <p:cNvPr id="2" name="Slide Number Placeholder 1">
            <a:extLst>
              <a:ext uri="{FF2B5EF4-FFF2-40B4-BE49-F238E27FC236}">
                <a16:creationId xmlns:a16="http://schemas.microsoft.com/office/drawing/2014/main" id="{69CF2026-E752-4244-965E-5DE4EB5AE9C2}"/>
              </a:ext>
            </a:extLst>
          </p:cNvPr>
          <p:cNvSpPr>
            <a:spLocks noGrp="1"/>
          </p:cNvSpPr>
          <p:nvPr>
            <p:ph type="sldNum" sz="quarter" idx="12"/>
          </p:nvPr>
        </p:nvSpPr>
        <p:spPr/>
        <p:txBody>
          <a:bodyPr/>
          <a:lstStyle/>
          <a:p>
            <a:fld id="{CA7EFF72-6E3E-4237-98E3-4B758DC2EAAA}" type="slidenum">
              <a:rPr lang="en-US" smtClean="0"/>
              <a:t>21</a:t>
            </a:fld>
            <a:endParaRPr lang="en-US" dirty="0"/>
          </a:p>
        </p:txBody>
      </p:sp>
      <p:sp>
        <p:nvSpPr>
          <p:cNvPr id="17" name="TextBox 16">
            <a:extLst>
              <a:ext uri="{FF2B5EF4-FFF2-40B4-BE49-F238E27FC236}">
                <a16:creationId xmlns:a16="http://schemas.microsoft.com/office/drawing/2014/main" id="{0586AD1F-EAA7-49BB-9161-C5C8B67FC8F2}"/>
              </a:ext>
            </a:extLst>
          </p:cNvPr>
          <p:cNvSpPr txBox="1"/>
          <p:nvPr/>
        </p:nvSpPr>
        <p:spPr>
          <a:xfrm>
            <a:off x="9580362" y="1532157"/>
            <a:ext cx="1284030" cy="646331"/>
          </a:xfrm>
          <a:prstGeom prst="rect">
            <a:avLst/>
          </a:prstGeom>
          <a:noFill/>
        </p:spPr>
        <p:txBody>
          <a:bodyPr wrap="square" rtlCol="0">
            <a:spAutoFit/>
          </a:bodyPr>
          <a:lstStyle/>
          <a:p>
            <a:r>
              <a:rPr lang="en-US" b="1" dirty="0"/>
              <a:t>Y - Oui
N - non</a:t>
            </a:r>
          </a:p>
        </p:txBody>
      </p:sp>
      <p:sp>
        <p:nvSpPr>
          <p:cNvPr id="18" name="TextBox 17">
            <a:extLst>
              <a:ext uri="{FF2B5EF4-FFF2-40B4-BE49-F238E27FC236}">
                <a16:creationId xmlns:a16="http://schemas.microsoft.com/office/drawing/2014/main" id="{04FEF5D4-5160-4FCC-8F46-E79259DE4838}"/>
              </a:ext>
            </a:extLst>
          </p:cNvPr>
          <p:cNvSpPr txBox="1"/>
          <p:nvPr/>
        </p:nvSpPr>
        <p:spPr>
          <a:xfrm>
            <a:off x="8194427" y="5563809"/>
            <a:ext cx="4003087" cy="1015663"/>
          </a:xfrm>
          <a:prstGeom prst="rect">
            <a:avLst/>
          </a:prstGeom>
          <a:noFill/>
        </p:spPr>
        <p:txBody>
          <a:bodyPr wrap="square" rtlCol="0">
            <a:spAutoFit/>
          </a:bodyPr>
          <a:lstStyle/>
          <a:p>
            <a:r>
              <a:rPr lang="fr-FR" sz="1000" b="1" dirty="0"/>
              <a:t>Livré à </a:t>
            </a:r>
            <a:r>
              <a:rPr lang="fr-FR" sz="1000" dirty="0"/>
              <a:t>(heure à laquelle la commande a été livrée)
</a:t>
            </a:r>
            <a:r>
              <a:rPr lang="fr-FR" sz="1000" b="1" dirty="0"/>
              <a:t>Délai de livraison </a:t>
            </a:r>
            <a:r>
              <a:rPr lang="fr-FR" sz="1000" dirty="0"/>
              <a:t>(temps écoulé entre la prise de commande et la livraison au client)
</a:t>
            </a:r>
            <a:r>
              <a:rPr lang="fr-FR" sz="1000" b="1" dirty="0"/>
              <a:t>Chauffeur </a:t>
            </a:r>
            <a:r>
              <a:rPr lang="fr-FR" sz="1000" dirty="0"/>
              <a:t>(numéro d’employé et nom du chauffeur)
</a:t>
            </a:r>
            <a:r>
              <a:rPr lang="fr-FR" sz="1000" b="1" dirty="0"/>
              <a:t>U30 </a:t>
            </a:r>
            <a:r>
              <a:rPr lang="fr-FR" sz="1000" dirty="0"/>
              <a:t>(moins de 30 min de temps ATD)
</a:t>
            </a:r>
            <a:r>
              <a:rPr lang="fr-FR" sz="1000" b="1" dirty="0"/>
              <a:t>O40 </a:t>
            </a:r>
            <a:r>
              <a:rPr lang="fr-FR" sz="1000" dirty="0"/>
              <a:t>(plus de 40 min de temps ATD)</a:t>
            </a:r>
            <a:endParaRPr lang="en-US" sz="1000" dirty="0"/>
          </a:p>
        </p:txBody>
      </p:sp>
      <p:sp>
        <p:nvSpPr>
          <p:cNvPr id="8" name="Rectangle 7">
            <a:extLst>
              <a:ext uri="{FF2B5EF4-FFF2-40B4-BE49-F238E27FC236}">
                <a16:creationId xmlns:a16="http://schemas.microsoft.com/office/drawing/2014/main" id="{631832E0-DFB6-4A4A-A0A7-9E48731C23AF}"/>
              </a:ext>
            </a:extLst>
          </p:cNvPr>
          <p:cNvSpPr/>
          <p:nvPr/>
        </p:nvSpPr>
        <p:spPr>
          <a:xfrm>
            <a:off x="273585" y="5519459"/>
            <a:ext cx="3468197" cy="1169551"/>
          </a:xfrm>
          <a:prstGeom prst="rect">
            <a:avLst/>
          </a:prstGeom>
        </p:spPr>
        <p:txBody>
          <a:bodyPr wrap="square">
            <a:spAutoFit/>
          </a:bodyPr>
          <a:lstStyle/>
          <a:p>
            <a:r>
              <a:rPr lang="fr-FR" sz="1000" b="1" dirty="0"/>
              <a:t>Commandes </a:t>
            </a:r>
            <a:r>
              <a:rPr lang="fr-FR" sz="1000" dirty="0"/>
              <a:t>(numéros de commande)
</a:t>
            </a:r>
            <a:r>
              <a:rPr lang="fr-FR" sz="1000" b="1" dirty="0"/>
              <a:t>Type </a:t>
            </a:r>
            <a:r>
              <a:rPr lang="fr-FR" sz="1000" dirty="0"/>
              <a:t>(à emporter/livrer/manger sur place)
</a:t>
            </a:r>
            <a:r>
              <a:rPr lang="fr-FR" sz="1000" b="1" dirty="0"/>
              <a:t>QTÉ </a:t>
            </a:r>
            <a:r>
              <a:rPr lang="fr-FR" sz="1000" dirty="0"/>
              <a:t>(quantité d’articles)
</a:t>
            </a:r>
            <a:r>
              <a:rPr lang="fr-FR" sz="1000" b="1" dirty="0"/>
              <a:t>Adresse
Heure de la commande (l’heure à laquelle la commande a été prise)
Temps d’emballage </a:t>
            </a:r>
            <a:r>
              <a:rPr lang="fr-FR" sz="1000" dirty="0"/>
              <a:t>(l’ordre de temps a été supprimé de Pack)</a:t>
            </a:r>
            <a:endParaRPr lang="en-US" sz="1000" dirty="0"/>
          </a:p>
        </p:txBody>
      </p:sp>
      <p:sp>
        <p:nvSpPr>
          <p:cNvPr id="11" name="Rectangle 10">
            <a:extLst>
              <a:ext uri="{FF2B5EF4-FFF2-40B4-BE49-F238E27FC236}">
                <a16:creationId xmlns:a16="http://schemas.microsoft.com/office/drawing/2014/main" id="{AA362E05-591C-4BBC-B656-E34024301F29}"/>
              </a:ext>
            </a:extLst>
          </p:cNvPr>
          <p:cNvSpPr/>
          <p:nvPr/>
        </p:nvSpPr>
        <p:spPr>
          <a:xfrm>
            <a:off x="4077394" y="5532558"/>
            <a:ext cx="3590232" cy="1169551"/>
          </a:xfrm>
          <a:prstGeom prst="rect">
            <a:avLst/>
          </a:prstGeom>
        </p:spPr>
        <p:txBody>
          <a:bodyPr wrap="square">
            <a:spAutoFit/>
          </a:bodyPr>
          <a:lstStyle/>
          <a:p>
            <a:r>
              <a:rPr lang="fr-FR" sz="1000" b="1" dirty="0"/>
              <a:t>Temps pour faire la table </a:t>
            </a:r>
            <a:r>
              <a:rPr lang="fr-FR" sz="1000" dirty="0"/>
              <a:t>(le temps écoulé depuis 
l’ordre a été pris jusqu’à ce que l’ordre apparaisse sur </a:t>
            </a:r>
            <a:r>
              <a:rPr lang="fr-FR" sz="1000" dirty="0" err="1"/>
              <a:t>Make</a:t>
            </a:r>
            <a:r>
              <a:rPr lang="fr-FR" sz="1000" dirty="0"/>
              <a:t>)
</a:t>
            </a:r>
            <a:r>
              <a:rPr lang="fr-FR" sz="1000" b="1" dirty="0"/>
              <a:t>Temps de production </a:t>
            </a:r>
            <a:r>
              <a:rPr lang="fr-FR" sz="1000" dirty="0"/>
              <a:t>(à partir du moment où la commande est apparue sur </a:t>
            </a:r>
            <a:r>
              <a:rPr lang="fr-FR" sz="1000" dirty="0" err="1"/>
              <a:t>Make</a:t>
            </a:r>
            <a:r>
              <a:rPr lang="fr-FR" sz="1000" dirty="0"/>
              <a:t> jusqu’à ce qu’elle soit repoussée)
</a:t>
            </a:r>
            <a:r>
              <a:rPr lang="fr-FR" sz="1000" b="1" dirty="0"/>
              <a:t>Sortie à </a:t>
            </a:r>
            <a:r>
              <a:rPr lang="fr-FR" sz="1000" dirty="0"/>
              <a:t>(heure à laquelle le chauffeur a quitté le magasin)
</a:t>
            </a:r>
            <a:r>
              <a:rPr lang="fr-FR" sz="1000" b="1" dirty="0"/>
              <a:t>Temps de conduite </a:t>
            </a:r>
            <a:r>
              <a:rPr lang="fr-FR" sz="1000" dirty="0"/>
              <a:t>(temps écoulé entre le moment où le chauffeur a quitté le magasin et l’arrivée à la livraison)</a:t>
            </a:r>
            <a:endParaRPr lang="en-US" sz="1000" dirty="0"/>
          </a:p>
        </p:txBody>
      </p:sp>
      <p:sp>
        <p:nvSpPr>
          <p:cNvPr id="21" name="Rectangle: Rounded Corners 20">
            <a:extLst>
              <a:ext uri="{FF2B5EF4-FFF2-40B4-BE49-F238E27FC236}">
                <a16:creationId xmlns:a16="http://schemas.microsoft.com/office/drawing/2014/main" id="{398F9A19-6792-4FFA-ABEF-33B34E94CC25}"/>
              </a:ext>
            </a:extLst>
          </p:cNvPr>
          <p:cNvSpPr/>
          <p:nvPr/>
        </p:nvSpPr>
        <p:spPr>
          <a:xfrm>
            <a:off x="453349" y="3276781"/>
            <a:ext cx="451527" cy="206939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002060"/>
                </a:solidFill>
              </a:rPr>
              <a:t>Magasin</a:t>
            </a:r>
            <a:r>
              <a:rPr lang="en-US" sz="1400" dirty="0">
                <a:solidFill>
                  <a:srgbClr val="002060"/>
                </a:solidFill>
              </a:rPr>
              <a:t>(s)</a:t>
            </a:r>
            <a:endParaRPr lang="en-IL" sz="1400" dirty="0">
              <a:solidFill>
                <a:srgbClr val="002060"/>
              </a:solidFill>
            </a:endParaRPr>
          </a:p>
        </p:txBody>
      </p:sp>
      <p:sp>
        <p:nvSpPr>
          <p:cNvPr id="22" name="Left Brace 21">
            <a:extLst>
              <a:ext uri="{FF2B5EF4-FFF2-40B4-BE49-F238E27FC236}">
                <a16:creationId xmlns:a16="http://schemas.microsoft.com/office/drawing/2014/main" id="{D7E4F5D0-11C4-42A5-9B8C-3D3EE4C4D7EC}"/>
              </a:ext>
            </a:extLst>
          </p:cNvPr>
          <p:cNvSpPr/>
          <p:nvPr/>
        </p:nvSpPr>
        <p:spPr>
          <a:xfrm rot="5400000">
            <a:off x="9815667" y="661929"/>
            <a:ext cx="433434" cy="3393942"/>
          </a:xfrm>
          <a:prstGeom prst="leftBrace">
            <a:avLst>
              <a:gd name="adj1" fmla="val 8333"/>
              <a:gd name="adj2" fmla="val 5078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descr="A colorful gradient logo&#10;&#10;Description automatically generated">
            <a:extLst>
              <a:ext uri="{FF2B5EF4-FFF2-40B4-BE49-F238E27FC236}">
                <a16:creationId xmlns:a16="http://schemas.microsoft.com/office/drawing/2014/main" id="{138A4477-1F59-C1D8-6761-D66D483FB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1808192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E451B8-0722-4225-91CD-A3053DD000EF}"/>
              </a:ext>
            </a:extLst>
          </p:cNvPr>
          <p:cNvSpPr/>
          <p:nvPr/>
        </p:nvSpPr>
        <p:spPr>
          <a:xfrm>
            <a:off x="3811978" y="148930"/>
            <a:ext cx="4568045" cy="584775"/>
          </a:xfrm>
          <a:prstGeom prst="rect">
            <a:avLst/>
          </a:prstGeom>
          <a:noFill/>
        </p:spPr>
        <p:txBody>
          <a:bodyPr wrap="none">
            <a:spAutoFit/>
          </a:bodyPr>
          <a:lstStyle/>
          <a:p>
            <a:pPr algn="ctr"/>
            <a:r>
              <a:rPr lang="en-US" sz="3200" b="1" dirty="0">
                <a:solidFill>
                  <a:srgbClr val="002060"/>
                </a:solidFill>
                <a:cs typeface="Arial" panose="020B0604020202020204" pitchFamily="34" charset="0"/>
              </a:rPr>
              <a:t>Rapport </a:t>
            </a:r>
            <a:r>
              <a:rPr lang="en-US" sz="3200" b="1" dirty="0" err="1">
                <a:solidFill>
                  <a:srgbClr val="002060"/>
                </a:solidFill>
                <a:cs typeface="Arial" panose="020B0604020202020204" pitchFamily="34" charset="0"/>
              </a:rPr>
              <a:t>d’écart</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quotidien</a:t>
            </a:r>
            <a:endParaRPr lang="he-IL" sz="3200" b="1" dirty="0">
              <a:solidFill>
                <a:srgbClr val="002060"/>
              </a:solidFill>
              <a:cs typeface="Arial" panose="020B0604020202020204" pitchFamily="34" charset="0"/>
            </a:endParaRPr>
          </a:p>
        </p:txBody>
      </p:sp>
      <p:sp>
        <p:nvSpPr>
          <p:cNvPr id="6" name="TextBox 5">
            <a:extLst>
              <a:ext uri="{FF2B5EF4-FFF2-40B4-BE49-F238E27FC236}">
                <a16:creationId xmlns:a16="http://schemas.microsoft.com/office/drawing/2014/main" id="{BAFEC0B4-EA2E-44E6-A873-72CFA4BAC76B}"/>
              </a:ext>
            </a:extLst>
          </p:cNvPr>
          <p:cNvSpPr txBox="1"/>
          <p:nvPr/>
        </p:nvSpPr>
        <p:spPr>
          <a:xfrm>
            <a:off x="1580755" y="752093"/>
            <a:ext cx="9030485" cy="369332"/>
          </a:xfrm>
          <a:prstGeom prst="rect">
            <a:avLst/>
          </a:prstGeom>
          <a:noFill/>
        </p:spPr>
        <p:txBody>
          <a:bodyPr wrap="none" rtlCol="0">
            <a:spAutoFit/>
          </a:bodyPr>
          <a:lstStyle/>
          <a:p>
            <a:r>
              <a:rPr lang="fr-FR" dirty="0"/>
              <a:t>Résume les écarts par rapport aux recommandations de répartition et de cuisine du système</a:t>
            </a:r>
            <a:endParaRPr lang="en-US" dirty="0"/>
          </a:p>
        </p:txBody>
      </p:sp>
      <p:sp>
        <p:nvSpPr>
          <p:cNvPr id="7" name="Slide Number Placeholder 6">
            <a:extLst>
              <a:ext uri="{FF2B5EF4-FFF2-40B4-BE49-F238E27FC236}">
                <a16:creationId xmlns:a16="http://schemas.microsoft.com/office/drawing/2014/main" id="{5A8AB1A0-430C-4D9E-B7F9-D20D1A2A538A}"/>
              </a:ext>
            </a:extLst>
          </p:cNvPr>
          <p:cNvSpPr>
            <a:spLocks noGrp="1"/>
          </p:cNvSpPr>
          <p:nvPr>
            <p:ph type="sldNum" sz="quarter" idx="12"/>
          </p:nvPr>
        </p:nvSpPr>
        <p:spPr>
          <a:xfrm>
            <a:off x="8610600" y="7260119"/>
            <a:ext cx="2743200" cy="365125"/>
          </a:xfrm>
        </p:spPr>
        <p:txBody>
          <a:bodyPr/>
          <a:lstStyle/>
          <a:p>
            <a:fld id="{CA7EFF72-6E3E-4237-98E3-4B758DC2EAAA}" type="slidenum">
              <a:rPr lang="en-US" smtClean="0"/>
              <a:t>22</a:t>
            </a:fld>
            <a:endParaRPr lang="en-US"/>
          </a:p>
        </p:txBody>
      </p:sp>
      <p:pic>
        <p:nvPicPr>
          <p:cNvPr id="2" name="Picture 1" descr="A colorful gradient logo&#10;&#10;Description automatically generated">
            <a:extLst>
              <a:ext uri="{FF2B5EF4-FFF2-40B4-BE49-F238E27FC236}">
                <a16:creationId xmlns:a16="http://schemas.microsoft.com/office/drawing/2014/main" id="{70714D35-3344-46AC-AF9D-2BECFF590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pic>
        <p:nvPicPr>
          <p:cNvPr id="10" name="Picture 9">
            <a:extLst>
              <a:ext uri="{FF2B5EF4-FFF2-40B4-BE49-F238E27FC236}">
                <a16:creationId xmlns:a16="http://schemas.microsoft.com/office/drawing/2014/main" id="{385904AA-28E0-A8D4-0F3A-370426125E92}"/>
              </a:ext>
            </a:extLst>
          </p:cNvPr>
          <p:cNvPicPr>
            <a:picLocks noChangeAspect="1"/>
          </p:cNvPicPr>
          <p:nvPr/>
        </p:nvPicPr>
        <p:blipFill>
          <a:blip r:embed="rId3"/>
          <a:stretch>
            <a:fillRect/>
          </a:stretch>
        </p:blipFill>
        <p:spPr>
          <a:xfrm>
            <a:off x="0" y="2029091"/>
            <a:ext cx="12192000" cy="2799817"/>
          </a:xfrm>
          <a:prstGeom prst="rect">
            <a:avLst/>
          </a:prstGeom>
        </p:spPr>
      </p:pic>
      <p:sp>
        <p:nvSpPr>
          <p:cNvPr id="3" name="TextBox 2">
            <a:extLst>
              <a:ext uri="{FF2B5EF4-FFF2-40B4-BE49-F238E27FC236}">
                <a16:creationId xmlns:a16="http://schemas.microsoft.com/office/drawing/2014/main" id="{51695088-C7CC-49FA-987F-680B656EFCA3}"/>
              </a:ext>
            </a:extLst>
          </p:cNvPr>
          <p:cNvSpPr txBox="1"/>
          <p:nvPr/>
        </p:nvSpPr>
        <p:spPr>
          <a:xfrm>
            <a:off x="2390731" y="4070466"/>
            <a:ext cx="2545238" cy="1323439"/>
          </a:xfrm>
          <a:prstGeom prst="rect">
            <a:avLst/>
          </a:prstGeom>
          <a:noFill/>
        </p:spPr>
        <p:txBody>
          <a:bodyPr wrap="square" rtlCol="0">
            <a:spAutoFit/>
          </a:bodyPr>
          <a:lstStyle/>
          <a:p>
            <a:r>
              <a:rPr lang="fr-FR" sz="1600" dirty="0"/>
              <a:t>Commandes qui ont été forcées de passer au four alors que la recommandation du système était de « tenir »</a:t>
            </a:r>
            <a:endParaRPr lang="en-US" sz="1600" dirty="0"/>
          </a:p>
        </p:txBody>
      </p:sp>
      <p:cxnSp>
        <p:nvCxnSpPr>
          <p:cNvPr id="22" name="Straight Arrow Connector 21">
            <a:extLst>
              <a:ext uri="{FF2B5EF4-FFF2-40B4-BE49-F238E27FC236}">
                <a16:creationId xmlns:a16="http://schemas.microsoft.com/office/drawing/2014/main" id="{D9EF93DE-D061-4680-8A5B-65FB554D3D18}"/>
              </a:ext>
            </a:extLst>
          </p:cNvPr>
          <p:cNvCxnSpPr>
            <a:cxnSpLocks/>
            <a:endCxn id="3" idx="0"/>
          </p:cNvCxnSpPr>
          <p:nvPr/>
        </p:nvCxnSpPr>
        <p:spPr>
          <a:xfrm flipH="1">
            <a:off x="3663350" y="3343275"/>
            <a:ext cx="1584925" cy="7271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1E8DE4D-9467-468C-8CD5-6F5ADC744F26}"/>
              </a:ext>
            </a:extLst>
          </p:cNvPr>
          <p:cNvSpPr txBox="1"/>
          <p:nvPr/>
        </p:nvSpPr>
        <p:spPr>
          <a:xfrm>
            <a:off x="7026535" y="4562908"/>
            <a:ext cx="2774734" cy="830997"/>
          </a:xfrm>
          <a:prstGeom prst="rect">
            <a:avLst/>
          </a:prstGeom>
          <a:noFill/>
        </p:spPr>
        <p:txBody>
          <a:bodyPr wrap="square" rtlCol="0">
            <a:spAutoFit/>
          </a:bodyPr>
          <a:lstStyle/>
          <a:p>
            <a:r>
              <a:rPr lang="fr-FR" sz="1600" dirty="0"/>
              <a:t>Commandes qui n’ont pas été expédiées selon la recommandation du système</a:t>
            </a:r>
            <a:endParaRPr lang="en-US" sz="1600" dirty="0"/>
          </a:p>
        </p:txBody>
      </p:sp>
      <p:cxnSp>
        <p:nvCxnSpPr>
          <p:cNvPr id="24" name="Straight Arrow Connector 23">
            <a:extLst>
              <a:ext uri="{FF2B5EF4-FFF2-40B4-BE49-F238E27FC236}">
                <a16:creationId xmlns:a16="http://schemas.microsoft.com/office/drawing/2014/main" id="{4DACAC06-E122-4AA7-8BAE-5EB6FDC264EF}"/>
              </a:ext>
            </a:extLst>
          </p:cNvPr>
          <p:cNvCxnSpPr>
            <a:cxnSpLocks/>
            <a:endCxn id="8" idx="0"/>
          </p:cNvCxnSpPr>
          <p:nvPr/>
        </p:nvCxnSpPr>
        <p:spPr>
          <a:xfrm>
            <a:off x="6943727" y="3838575"/>
            <a:ext cx="1470175" cy="7243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937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66F6E-65C7-13DD-D097-E7FC66BF61BB}"/>
              </a:ext>
            </a:extLst>
          </p:cNvPr>
          <p:cNvPicPr>
            <a:picLocks noChangeAspect="1"/>
          </p:cNvPicPr>
          <p:nvPr/>
        </p:nvPicPr>
        <p:blipFill>
          <a:blip r:embed="rId3"/>
          <a:stretch>
            <a:fillRect/>
          </a:stretch>
        </p:blipFill>
        <p:spPr>
          <a:xfrm>
            <a:off x="285748" y="2533159"/>
            <a:ext cx="11620500" cy="3495349"/>
          </a:xfrm>
          <a:prstGeom prst="rect">
            <a:avLst/>
          </a:prstGeom>
        </p:spPr>
      </p:pic>
      <p:sp>
        <p:nvSpPr>
          <p:cNvPr id="5" name="Rectangle 4"/>
          <p:cNvSpPr/>
          <p:nvPr/>
        </p:nvSpPr>
        <p:spPr>
          <a:xfrm>
            <a:off x="4295185" y="238602"/>
            <a:ext cx="3601627" cy="584775"/>
          </a:xfrm>
          <a:prstGeom prst="rect">
            <a:avLst/>
          </a:prstGeom>
          <a:noFill/>
        </p:spPr>
        <p:txBody>
          <a:bodyPr wrap="none">
            <a:spAutoFit/>
          </a:bodyPr>
          <a:lstStyle/>
          <a:p>
            <a:pPr lvl="0" algn="ctr">
              <a:defRPr/>
            </a:pPr>
            <a:r>
              <a:rPr lang="en-US" sz="3200" b="1" dirty="0" err="1">
                <a:solidFill>
                  <a:srgbClr val="002060"/>
                </a:solidFill>
                <a:cs typeface="Arial" panose="020B0604020202020204" pitchFamily="34" charset="0"/>
              </a:rPr>
              <a:t>Alertes</a:t>
            </a:r>
            <a:r>
              <a:rPr lang="en-US" sz="3200" b="1" dirty="0">
                <a:solidFill>
                  <a:srgbClr val="002060"/>
                </a:solidFill>
                <a:cs typeface="Arial" panose="020B0604020202020204" pitchFamily="34" charset="0"/>
              </a:rPr>
              <a:t> et </a:t>
            </a:r>
            <a:r>
              <a:rPr lang="en-US" sz="3200" b="1" dirty="0" err="1">
                <a:solidFill>
                  <a:srgbClr val="002060"/>
                </a:solidFill>
                <a:cs typeface="Arial" panose="020B0604020202020204" pitchFamily="34" charset="0"/>
              </a:rPr>
              <a:t>écarts</a:t>
            </a:r>
            <a:r>
              <a:rPr lang="en-US" sz="3200" b="1" dirty="0">
                <a:solidFill>
                  <a:srgbClr val="002060"/>
                </a:solidFill>
                <a:cs typeface="Arial" panose="020B0604020202020204" pitchFamily="34" charset="0"/>
              </a:rPr>
              <a:t> KPI</a:t>
            </a:r>
            <a:endParaRPr kumimoji="0" lang="he-IL" sz="32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p:txBody>
      </p:sp>
      <p:sp>
        <p:nvSpPr>
          <p:cNvPr id="2" name="Rectangle 1"/>
          <p:cNvSpPr/>
          <p:nvPr/>
        </p:nvSpPr>
        <p:spPr>
          <a:xfrm>
            <a:off x="741002" y="837603"/>
            <a:ext cx="10719435" cy="369332"/>
          </a:xfrm>
          <a:prstGeom prst="rect">
            <a:avLst/>
          </a:prstGeom>
        </p:spPr>
        <p:txBody>
          <a:bodyPr wrap="square">
            <a:spAutoFit/>
          </a:bodyPr>
          <a:lstStyle/>
          <a:p>
            <a:pPr lvl="0" algn="ctr">
              <a:defRPr/>
            </a:pPr>
            <a:r>
              <a:rPr lang="fr-FR" dirty="0">
                <a:solidFill>
                  <a:prstClr val="black"/>
                </a:solidFill>
              </a:rPr>
              <a:t>Fournit des informations détaillées sur tous les goulets d’étranglement et alerte le fonctionnement en magasin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Connector: Elbow 16">
            <a:extLst>
              <a:ext uri="{FF2B5EF4-FFF2-40B4-BE49-F238E27FC236}">
                <a16:creationId xmlns:a16="http://schemas.microsoft.com/office/drawing/2014/main" id="{622367A9-D341-4BC0-9540-B25E5B49B740}"/>
              </a:ext>
            </a:extLst>
          </p:cNvPr>
          <p:cNvCxnSpPr>
            <a:cxnSpLocks/>
            <a:endCxn id="19" idx="2"/>
          </p:cNvCxnSpPr>
          <p:nvPr/>
        </p:nvCxnSpPr>
        <p:spPr>
          <a:xfrm rot="16200000" flipV="1">
            <a:off x="8078459" y="2341532"/>
            <a:ext cx="830280" cy="557852"/>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8D57C3F7-2B6C-4761-8096-2CD165717E03}"/>
              </a:ext>
            </a:extLst>
          </p:cNvPr>
          <p:cNvCxnSpPr>
            <a:cxnSpLocks/>
          </p:cNvCxnSpPr>
          <p:nvPr/>
        </p:nvCxnSpPr>
        <p:spPr>
          <a:xfrm rot="16200000" flipV="1">
            <a:off x="10042515" y="2314863"/>
            <a:ext cx="846156" cy="595314"/>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A5C1B0D-E8FA-459D-89E5-65D8908B0209}"/>
              </a:ext>
            </a:extLst>
          </p:cNvPr>
          <p:cNvSpPr txBox="1"/>
          <p:nvPr/>
        </p:nvSpPr>
        <p:spPr>
          <a:xfrm>
            <a:off x="7440903" y="1374321"/>
            <a:ext cx="1547540" cy="830997"/>
          </a:xfrm>
          <a:prstGeom prst="rect">
            <a:avLst/>
          </a:prstGeom>
          <a:noFill/>
        </p:spPr>
        <p:txBody>
          <a:bodyPr wrap="square" rtlCol="0">
            <a:spAutoFit/>
          </a:bodyPr>
          <a:lstStyle/>
          <a:p>
            <a:pPr lvl="0">
              <a:defRPr/>
            </a:pPr>
            <a:r>
              <a:rPr lang="en-US" sz="1600" dirty="0" err="1">
                <a:solidFill>
                  <a:prstClr val="black"/>
                </a:solidFill>
              </a:rPr>
              <a:t>Goulot</a:t>
            </a:r>
            <a:r>
              <a:rPr lang="en-US" sz="1600" dirty="0">
                <a:solidFill>
                  <a:prstClr val="black"/>
                </a:solidFill>
              </a:rPr>
              <a:t> </a:t>
            </a:r>
            <a:r>
              <a:rPr lang="en-US" sz="1600" dirty="0" err="1">
                <a:solidFill>
                  <a:prstClr val="black"/>
                </a:solidFill>
              </a:rPr>
              <a:t>d’étranglement</a:t>
            </a:r>
            <a:r>
              <a:rPr lang="en-US" sz="1600" dirty="0">
                <a:solidFill>
                  <a:prstClr val="black"/>
                </a:solidFill>
              </a:rPr>
              <a:t> principal</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75EEC99-1B55-40BC-AF67-CEF1DCC079DF}"/>
              </a:ext>
            </a:extLst>
          </p:cNvPr>
          <p:cNvSpPr txBox="1"/>
          <p:nvPr/>
        </p:nvSpPr>
        <p:spPr>
          <a:xfrm>
            <a:off x="9546295" y="1386702"/>
            <a:ext cx="1547540" cy="830997"/>
          </a:xfrm>
          <a:prstGeom prst="rect">
            <a:avLst/>
          </a:prstGeom>
          <a:noFill/>
        </p:spPr>
        <p:txBody>
          <a:bodyPr wrap="square" rtlCol="0">
            <a:spAutoFit/>
          </a:bodyPr>
          <a:lstStyle/>
          <a:p>
            <a:pPr lvl="0">
              <a:defRPr/>
            </a:pPr>
            <a:r>
              <a:rPr lang="fr-FR" sz="1600" dirty="0">
                <a:solidFill>
                  <a:prstClr val="black"/>
                </a:solidFill>
              </a:rPr>
              <a:t>Données sur lesquelles il est basé</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Slide Number Placeholder 20">
            <a:extLst>
              <a:ext uri="{FF2B5EF4-FFF2-40B4-BE49-F238E27FC236}">
                <a16:creationId xmlns:a16="http://schemas.microsoft.com/office/drawing/2014/main" id="{D3A2EDD7-E96A-4714-9990-40C5DAFE055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EFF72-6E3E-4237-98E3-4B758DC2EAA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descr="A colorful gradient logo&#10;&#10;Description automatically generated">
            <a:extLst>
              <a:ext uri="{FF2B5EF4-FFF2-40B4-BE49-F238E27FC236}">
                <a16:creationId xmlns:a16="http://schemas.microsoft.com/office/drawing/2014/main" id="{89F79F5F-B9A0-7CF9-B7D2-B1C18DADD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3906406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B651ED-E1DF-4DDC-A694-1041174E2F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EFF72-6E3E-4237-98E3-4B758DC2EAA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0B72A65-6953-41E2-9336-9301B3ECF798}"/>
              </a:ext>
            </a:extLst>
          </p:cNvPr>
          <p:cNvSpPr/>
          <p:nvPr/>
        </p:nvSpPr>
        <p:spPr>
          <a:xfrm>
            <a:off x="4517971" y="182563"/>
            <a:ext cx="2981072" cy="584775"/>
          </a:xfrm>
          <a:prstGeom prst="rect">
            <a:avLst/>
          </a:prstGeom>
          <a:noFill/>
        </p:spPr>
        <p:txBody>
          <a:bodyPr wrap="none">
            <a:spAutoFit/>
          </a:bodyPr>
          <a:lstStyle/>
          <a:p>
            <a:pPr lvl="0">
              <a:defRPr/>
            </a:pPr>
            <a:r>
              <a:rPr lang="en-US" sz="3200" b="1" dirty="0">
                <a:solidFill>
                  <a:srgbClr val="002060"/>
                </a:solidFill>
                <a:cs typeface="Arial" panose="020B0604020202020204" pitchFamily="34" charset="0"/>
              </a:rPr>
              <a:t>Raison de </a:t>
            </a:r>
            <a:r>
              <a:rPr lang="en-US" sz="3200" b="1" dirty="0" err="1">
                <a:solidFill>
                  <a:srgbClr val="002060"/>
                </a:solidFill>
                <a:cs typeface="Arial" panose="020B0604020202020204" pitchFamily="34" charset="0"/>
              </a:rPr>
              <a:t>l’écart</a:t>
            </a:r>
            <a:endParaRPr kumimoji="0" lang="he-IL" sz="32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p:txBody>
      </p:sp>
      <p:pic>
        <p:nvPicPr>
          <p:cNvPr id="2" name="Picture 1">
            <a:extLst>
              <a:ext uri="{FF2B5EF4-FFF2-40B4-BE49-F238E27FC236}">
                <a16:creationId xmlns:a16="http://schemas.microsoft.com/office/drawing/2014/main" id="{D97460B8-2D9A-4559-AD59-00219C4313E4}"/>
              </a:ext>
            </a:extLst>
          </p:cNvPr>
          <p:cNvPicPr>
            <a:picLocks noChangeAspect="1"/>
          </p:cNvPicPr>
          <p:nvPr/>
        </p:nvPicPr>
        <p:blipFill>
          <a:blip r:embed="rId2"/>
          <a:stretch>
            <a:fillRect/>
          </a:stretch>
        </p:blipFill>
        <p:spPr>
          <a:xfrm>
            <a:off x="120485" y="1596373"/>
            <a:ext cx="11951029" cy="4489809"/>
          </a:xfrm>
          <a:prstGeom prst="rect">
            <a:avLst/>
          </a:prstGeom>
        </p:spPr>
      </p:pic>
      <p:sp>
        <p:nvSpPr>
          <p:cNvPr id="3" name="TextBox 2">
            <a:extLst>
              <a:ext uri="{FF2B5EF4-FFF2-40B4-BE49-F238E27FC236}">
                <a16:creationId xmlns:a16="http://schemas.microsoft.com/office/drawing/2014/main" id="{0F6391D4-BC70-488F-9544-A42932558056}"/>
              </a:ext>
            </a:extLst>
          </p:cNvPr>
          <p:cNvSpPr txBox="1"/>
          <p:nvPr/>
        </p:nvSpPr>
        <p:spPr>
          <a:xfrm>
            <a:off x="2324100" y="1037506"/>
            <a:ext cx="8871852" cy="369332"/>
          </a:xfrm>
          <a:prstGeom prst="rect">
            <a:avLst/>
          </a:prstGeom>
          <a:noFill/>
        </p:spPr>
        <p:txBody>
          <a:bodyPr wrap="none" rtlCol="0">
            <a:spAutoFit/>
          </a:bodyPr>
          <a:lstStyle/>
          <a:p>
            <a:r>
              <a:rPr lang="fr-FR" dirty="0"/>
              <a:t>Affiche tous les détails de l’écart d’expédition et la « raison » sélectionnée par le responsable</a:t>
            </a:r>
            <a:endParaRPr lang="en-IL" dirty="0"/>
          </a:p>
        </p:txBody>
      </p:sp>
      <p:sp>
        <p:nvSpPr>
          <p:cNvPr id="15" name="Rectangle: Rounded Corners 14">
            <a:extLst>
              <a:ext uri="{FF2B5EF4-FFF2-40B4-BE49-F238E27FC236}">
                <a16:creationId xmlns:a16="http://schemas.microsoft.com/office/drawing/2014/main" id="{80E8B139-A666-4F5E-B931-352CDD9C0893}"/>
              </a:ext>
            </a:extLst>
          </p:cNvPr>
          <p:cNvSpPr/>
          <p:nvPr/>
        </p:nvSpPr>
        <p:spPr>
          <a:xfrm>
            <a:off x="628146" y="3352800"/>
            <a:ext cx="514352" cy="201922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002060"/>
                </a:solidFill>
              </a:rPr>
              <a:t>Magasin</a:t>
            </a:r>
            <a:r>
              <a:rPr lang="en-US" sz="1400" dirty="0">
                <a:solidFill>
                  <a:srgbClr val="002060"/>
                </a:solidFill>
              </a:rPr>
              <a:t>(s)</a:t>
            </a:r>
            <a:endParaRPr lang="en-IL" sz="1400" dirty="0">
              <a:solidFill>
                <a:srgbClr val="002060"/>
              </a:solidFill>
            </a:endParaRPr>
          </a:p>
        </p:txBody>
      </p:sp>
      <p:pic>
        <p:nvPicPr>
          <p:cNvPr id="5" name="Picture 4" descr="A colorful gradient logo&#10;&#10;Description automatically generated">
            <a:extLst>
              <a:ext uri="{FF2B5EF4-FFF2-40B4-BE49-F238E27FC236}">
                <a16:creationId xmlns:a16="http://schemas.microsoft.com/office/drawing/2014/main" id="{2AA94D0B-E502-BA27-8A96-2A14DC271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813040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32ECF6-77A8-4EC1-B33D-FFAFBFD30B77}"/>
              </a:ext>
            </a:extLst>
          </p:cNvPr>
          <p:cNvSpPr/>
          <p:nvPr/>
        </p:nvSpPr>
        <p:spPr>
          <a:xfrm>
            <a:off x="530149" y="2367171"/>
            <a:ext cx="11131701" cy="954107"/>
          </a:xfrm>
          <a:prstGeom prst="rect">
            <a:avLst/>
          </a:prstGeom>
        </p:spPr>
        <p:txBody>
          <a:bodyPr wrap="none">
            <a:spAutoFit/>
          </a:bodyPr>
          <a:lstStyle/>
          <a:p>
            <a:pPr algn="ctr"/>
            <a:r>
              <a:rPr lang="en-US" sz="5600" b="1" dirty="0">
                <a:solidFill>
                  <a:srgbClr val="002060"/>
                </a:solidFill>
              </a:rPr>
              <a:t>Onglet « Rapports </a:t>
            </a:r>
            <a:r>
              <a:rPr lang="en-US" sz="5600" b="1" dirty="0" err="1">
                <a:solidFill>
                  <a:srgbClr val="002060"/>
                </a:solidFill>
              </a:rPr>
              <a:t>cartographiques</a:t>
            </a:r>
            <a:r>
              <a:rPr lang="en-US" sz="5600" b="1" dirty="0">
                <a:solidFill>
                  <a:srgbClr val="002060"/>
                </a:solidFill>
              </a:rPr>
              <a:t> »</a:t>
            </a:r>
          </a:p>
        </p:txBody>
      </p:sp>
      <p:pic>
        <p:nvPicPr>
          <p:cNvPr id="2" name="Picture 1" descr="A colorful gradient logo&#10;&#10;Description automatically generated">
            <a:extLst>
              <a:ext uri="{FF2B5EF4-FFF2-40B4-BE49-F238E27FC236}">
                <a16:creationId xmlns:a16="http://schemas.microsoft.com/office/drawing/2014/main" id="{B9DEAEF3-2BF5-25E0-6168-CEA4E3C62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4197194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53993D-A48F-4B7B-BAA2-C257ABA9DC6B}" type="slidenum">
              <a:rPr lang="en-US" smtClean="0"/>
              <a:pPr/>
              <a:t>26</a:t>
            </a:fld>
            <a:endParaRPr lang="en-US" dirty="0"/>
          </a:p>
        </p:txBody>
      </p:sp>
      <p:sp>
        <p:nvSpPr>
          <p:cNvPr id="1025" name="Rectangle 1"/>
          <p:cNvSpPr>
            <a:spLocks noChangeArrowheads="1"/>
          </p:cNvSpPr>
          <p:nvPr/>
        </p:nvSpPr>
        <p:spPr bwMode="auto">
          <a:xfrm>
            <a:off x="1598894" y="916900"/>
            <a:ext cx="8994211"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lang="fr-FR" dirty="0"/>
              <a:t>La carte thermique affiche les commandes sur une carte électronique et constitue un excellent outil propriétaire qui aide les dirigeants à analyser et à gérer leurs zones de couverture</a:t>
            </a:r>
            <a:endParaRPr lang="en-US" sz="1000" dirty="0"/>
          </a:p>
        </p:txBody>
      </p:sp>
      <p:sp>
        <p:nvSpPr>
          <p:cNvPr id="2" name="Rectangle 1">
            <a:extLst>
              <a:ext uri="{FF2B5EF4-FFF2-40B4-BE49-F238E27FC236}">
                <a16:creationId xmlns:a16="http://schemas.microsoft.com/office/drawing/2014/main" id="{945641D6-5D81-4386-99A5-5D6F948A6582}"/>
              </a:ext>
            </a:extLst>
          </p:cNvPr>
          <p:cNvSpPr/>
          <p:nvPr/>
        </p:nvSpPr>
        <p:spPr>
          <a:xfrm>
            <a:off x="6972300" y="2690336"/>
            <a:ext cx="3775495" cy="2031325"/>
          </a:xfrm>
          <a:prstGeom prst="rect">
            <a:avLst/>
          </a:prstGeom>
        </p:spPr>
        <p:txBody>
          <a:bodyPr wrap="square">
            <a:spAutoFit/>
          </a:bodyPr>
          <a:lstStyle/>
          <a:p>
            <a:pPr lvl="0" rtl="1" fontAlgn="base">
              <a:spcBef>
                <a:spcPct val="0"/>
              </a:spcBef>
              <a:spcAft>
                <a:spcPct val="0"/>
              </a:spcAft>
            </a:pPr>
            <a:r>
              <a:rPr lang="fr-FR" dirty="0"/>
              <a:t>Le rapport met particulièrement en évidence les points faibles, les zones à fort potentiel de croissance et les zones à risque (zones où les délais de livraison sont en retard), ainsi qu’un excellent outil de réorganisation des zones de livraison.</a:t>
            </a:r>
            <a:endParaRPr lang="en-US" dirty="0"/>
          </a:p>
        </p:txBody>
      </p:sp>
      <p:pic>
        <p:nvPicPr>
          <p:cNvPr id="3" name="Picture 2">
            <a:extLst>
              <a:ext uri="{FF2B5EF4-FFF2-40B4-BE49-F238E27FC236}">
                <a16:creationId xmlns:a16="http://schemas.microsoft.com/office/drawing/2014/main" id="{0F2B94D4-1E0E-4DB3-9861-7236EB5691E8}"/>
              </a:ext>
            </a:extLst>
          </p:cNvPr>
          <p:cNvPicPr>
            <a:picLocks noChangeAspect="1"/>
          </p:cNvPicPr>
          <p:nvPr/>
        </p:nvPicPr>
        <p:blipFill>
          <a:blip r:embed="rId2"/>
          <a:stretch>
            <a:fillRect/>
          </a:stretch>
        </p:blipFill>
        <p:spPr>
          <a:xfrm>
            <a:off x="1745230" y="1694954"/>
            <a:ext cx="4350769" cy="4752301"/>
          </a:xfrm>
          <a:prstGeom prst="rect">
            <a:avLst/>
          </a:prstGeom>
        </p:spPr>
      </p:pic>
      <p:sp>
        <p:nvSpPr>
          <p:cNvPr id="10" name="Rectangle 9">
            <a:extLst>
              <a:ext uri="{FF2B5EF4-FFF2-40B4-BE49-F238E27FC236}">
                <a16:creationId xmlns:a16="http://schemas.microsoft.com/office/drawing/2014/main" id="{60051CB8-9ECB-4279-B615-B1407E2F7D16}"/>
              </a:ext>
            </a:extLst>
          </p:cNvPr>
          <p:cNvSpPr/>
          <p:nvPr/>
        </p:nvSpPr>
        <p:spPr>
          <a:xfrm>
            <a:off x="2740689" y="185906"/>
            <a:ext cx="6710620" cy="584775"/>
          </a:xfrm>
          <a:prstGeom prst="rect">
            <a:avLst/>
          </a:prstGeom>
          <a:solidFill>
            <a:schemeClr val="bg1"/>
          </a:solidFill>
        </p:spPr>
        <p:txBody>
          <a:bodyPr wrap="none">
            <a:spAutoFit/>
          </a:bodyPr>
          <a:lstStyle/>
          <a:p>
            <a:pPr algn="ctr"/>
            <a:r>
              <a:rPr lang="fr-FR" sz="3200" b="1" dirty="0">
                <a:solidFill>
                  <a:srgbClr val="002060"/>
                </a:solidFill>
                <a:cs typeface="Arial" panose="020B0604020202020204" pitchFamily="34" charset="0"/>
              </a:rPr>
              <a:t>Le rapport sur la carte démographique</a:t>
            </a:r>
            <a:endParaRPr lang="he-IL" sz="3200" b="1" dirty="0">
              <a:solidFill>
                <a:srgbClr val="002060"/>
              </a:solidFill>
              <a:cs typeface="Arial" panose="020B0604020202020204" pitchFamily="34" charset="0"/>
            </a:endParaRPr>
          </a:p>
        </p:txBody>
      </p:sp>
      <p:pic>
        <p:nvPicPr>
          <p:cNvPr id="5" name="Picture 4" descr="A colorful gradient logo&#10;&#10;Description automatically generated">
            <a:extLst>
              <a:ext uri="{FF2B5EF4-FFF2-40B4-BE49-F238E27FC236}">
                <a16:creationId xmlns:a16="http://schemas.microsoft.com/office/drawing/2014/main" id="{F61B4DAA-791B-5E47-2ACC-CE0F358C0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1725381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692150" y="5550102"/>
            <a:ext cx="2743200" cy="365125"/>
          </a:xfrm>
        </p:spPr>
        <p:txBody>
          <a:bodyPr/>
          <a:lstStyle/>
          <a:p>
            <a:fld id="{9953993D-A48F-4B7B-BAA2-C257ABA9DC6B}" type="slidenum">
              <a:rPr lang="en-US" smtClean="0"/>
              <a:pPr/>
              <a:t>27</a:t>
            </a:fld>
            <a:endParaRPr lang="en-US" dirty="0"/>
          </a:p>
        </p:txBody>
      </p:sp>
      <p:sp>
        <p:nvSpPr>
          <p:cNvPr id="25" name="Rectangle 24">
            <a:extLst>
              <a:ext uri="{FF2B5EF4-FFF2-40B4-BE49-F238E27FC236}">
                <a16:creationId xmlns:a16="http://schemas.microsoft.com/office/drawing/2014/main" id="{5AD3FE53-D762-41F0-BDF7-921460B5E71A}"/>
              </a:ext>
            </a:extLst>
          </p:cNvPr>
          <p:cNvSpPr/>
          <p:nvPr/>
        </p:nvSpPr>
        <p:spPr>
          <a:xfrm>
            <a:off x="3446396" y="200402"/>
            <a:ext cx="6710620" cy="584775"/>
          </a:xfrm>
          <a:prstGeom prst="rect">
            <a:avLst/>
          </a:prstGeom>
          <a:solidFill>
            <a:schemeClr val="bg1"/>
          </a:solidFill>
        </p:spPr>
        <p:txBody>
          <a:bodyPr wrap="none">
            <a:spAutoFit/>
          </a:bodyPr>
          <a:lstStyle/>
          <a:p>
            <a:r>
              <a:rPr lang="fr-FR" sz="3200" b="1" dirty="0">
                <a:solidFill>
                  <a:srgbClr val="002060"/>
                </a:solidFill>
                <a:cs typeface="Arial" panose="020B0604020202020204" pitchFamily="34" charset="0"/>
              </a:rPr>
              <a:t>Le rapport sur la carte démographique</a:t>
            </a:r>
            <a:endParaRPr lang="he-IL" sz="3200" b="1" dirty="0">
              <a:solidFill>
                <a:srgbClr val="002060"/>
              </a:solidFill>
              <a:cs typeface="Arial" panose="020B0604020202020204" pitchFamily="34" charset="0"/>
            </a:endParaRPr>
          </a:p>
        </p:txBody>
      </p:sp>
      <p:pic>
        <p:nvPicPr>
          <p:cNvPr id="2" name="Picture 1" descr="A colorful gradient logo&#10;&#10;Description automatically generated">
            <a:extLst>
              <a:ext uri="{FF2B5EF4-FFF2-40B4-BE49-F238E27FC236}">
                <a16:creationId xmlns:a16="http://schemas.microsoft.com/office/drawing/2014/main" id="{C9F976D5-D410-91CC-F0D6-4712F3306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pic>
        <p:nvPicPr>
          <p:cNvPr id="6" name="Picture 5">
            <a:extLst>
              <a:ext uri="{FF2B5EF4-FFF2-40B4-BE49-F238E27FC236}">
                <a16:creationId xmlns:a16="http://schemas.microsoft.com/office/drawing/2014/main" id="{148F8B78-3E4A-4908-2516-BCFA587F15F1}"/>
              </a:ext>
            </a:extLst>
          </p:cNvPr>
          <p:cNvPicPr>
            <a:picLocks noChangeAspect="1"/>
          </p:cNvPicPr>
          <p:nvPr/>
        </p:nvPicPr>
        <p:blipFill>
          <a:blip r:embed="rId4"/>
          <a:stretch>
            <a:fillRect/>
          </a:stretch>
        </p:blipFill>
        <p:spPr>
          <a:xfrm>
            <a:off x="3187254" y="970328"/>
            <a:ext cx="2090284" cy="5820957"/>
          </a:xfrm>
          <a:prstGeom prst="rect">
            <a:avLst/>
          </a:prstGeom>
        </p:spPr>
      </p:pic>
      <p:cxnSp>
        <p:nvCxnSpPr>
          <p:cNvPr id="12" name="Elbow Connector 11"/>
          <p:cNvCxnSpPr/>
          <p:nvPr/>
        </p:nvCxnSpPr>
        <p:spPr>
          <a:xfrm>
            <a:off x="5241899" y="1571716"/>
            <a:ext cx="792480" cy="320040"/>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34379" y="1614460"/>
            <a:ext cx="3937040" cy="584775"/>
          </a:xfrm>
          <a:prstGeom prst="rect">
            <a:avLst/>
          </a:prstGeom>
          <a:noFill/>
        </p:spPr>
        <p:txBody>
          <a:bodyPr wrap="none" rtlCol="1">
            <a:spAutoFit/>
          </a:bodyPr>
          <a:lstStyle/>
          <a:p>
            <a:r>
              <a:rPr lang="fr-FR" sz="1600" dirty="0"/>
              <a:t>Choisissez les dates
Il est possible d’examiner 1 ou plusieurs jours</a:t>
            </a:r>
            <a:endParaRPr lang="he-IL" sz="1600" dirty="0"/>
          </a:p>
        </p:txBody>
      </p:sp>
      <p:cxnSp>
        <p:nvCxnSpPr>
          <p:cNvPr id="15" name="Elbow Connector 14"/>
          <p:cNvCxnSpPr>
            <a:cxnSpLocks/>
          </p:cNvCxnSpPr>
          <p:nvPr/>
        </p:nvCxnSpPr>
        <p:spPr>
          <a:xfrm>
            <a:off x="5241899" y="2507014"/>
            <a:ext cx="853440" cy="161041"/>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65161" y="2410121"/>
            <a:ext cx="4251100" cy="584775"/>
          </a:xfrm>
          <a:prstGeom prst="rect">
            <a:avLst/>
          </a:prstGeom>
          <a:noFill/>
        </p:spPr>
        <p:txBody>
          <a:bodyPr wrap="none" rtlCol="1">
            <a:spAutoFit/>
          </a:bodyPr>
          <a:lstStyle/>
          <a:p>
            <a:r>
              <a:rPr lang="fr-FR" sz="1600" dirty="0"/>
              <a:t>Choisissez le magasin concerné, il y a une option 
Pour afficher un ou plusieurs magasins</a:t>
            </a:r>
            <a:endParaRPr lang="he-IL" sz="1600" dirty="0"/>
          </a:p>
        </p:txBody>
      </p:sp>
      <p:cxnSp>
        <p:nvCxnSpPr>
          <p:cNvPr id="18" name="Elbow Connector 17"/>
          <p:cNvCxnSpPr>
            <a:cxnSpLocks/>
          </p:cNvCxnSpPr>
          <p:nvPr/>
        </p:nvCxnSpPr>
        <p:spPr>
          <a:xfrm>
            <a:off x="5277538" y="3673851"/>
            <a:ext cx="772081" cy="139840"/>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88961" y="3629025"/>
            <a:ext cx="4382675" cy="338554"/>
          </a:xfrm>
          <a:prstGeom prst="rect">
            <a:avLst/>
          </a:prstGeom>
          <a:noFill/>
        </p:spPr>
        <p:txBody>
          <a:bodyPr wrap="none" rtlCol="1">
            <a:spAutoFit/>
          </a:bodyPr>
          <a:lstStyle/>
          <a:p>
            <a:r>
              <a:rPr lang="fr-FR" sz="1600" dirty="0"/>
              <a:t>Choisissez les heures que vous souhaitez consulter</a:t>
            </a:r>
            <a:endParaRPr lang="he-IL" sz="1600" dirty="0"/>
          </a:p>
        </p:txBody>
      </p:sp>
      <p:sp>
        <p:nvSpPr>
          <p:cNvPr id="21" name="TextBox 20"/>
          <p:cNvSpPr txBox="1"/>
          <p:nvPr/>
        </p:nvSpPr>
        <p:spPr>
          <a:xfrm>
            <a:off x="6066764" y="6251437"/>
            <a:ext cx="4109522" cy="584775"/>
          </a:xfrm>
          <a:prstGeom prst="rect">
            <a:avLst/>
          </a:prstGeom>
          <a:noFill/>
        </p:spPr>
        <p:txBody>
          <a:bodyPr wrap="square" rtlCol="1">
            <a:spAutoFit/>
          </a:bodyPr>
          <a:lstStyle/>
          <a:p>
            <a:r>
              <a:rPr lang="fr-FR" sz="1600" dirty="0"/>
              <a:t>Cliquez sur « Envoyer » pour voir les données mises à jour</a:t>
            </a:r>
            <a:endParaRPr lang="he-IL" sz="1600" dirty="0"/>
          </a:p>
        </p:txBody>
      </p:sp>
      <p:sp>
        <p:nvSpPr>
          <p:cNvPr id="24" name="TextBox 23"/>
          <p:cNvSpPr txBox="1"/>
          <p:nvPr/>
        </p:nvSpPr>
        <p:spPr>
          <a:xfrm>
            <a:off x="5988961" y="4215643"/>
            <a:ext cx="4593693" cy="584775"/>
          </a:xfrm>
          <a:prstGeom prst="rect">
            <a:avLst/>
          </a:prstGeom>
          <a:noFill/>
        </p:spPr>
        <p:txBody>
          <a:bodyPr wrap="none" rtlCol="1">
            <a:spAutoFit/>
          </a:bodyPr>
          <a:lstStyle/>
          <a:p>
            <a:r>
              <a:rPr lang="fr-FR" sz="1600" dirty="0"/>
              <a:t>Possibilité de filtrer les diffusions en fonction de leur 
Montant du paiement</a:t>
            </a:r>
            <a:endParaRPr lang="en-US" sz="1600" dirty="0"/>
          </a:p>
        </p:txBody>
      </p:sp>
      <p:cxnSp>
        <p:nvCxnSpPr>
          <p:cNvPr id="26" name="Elbow Connector 25"/>
          <p:cNvCxnSpPr>
            <a:cxnSpLocks/>
          </p:cNvCxnSpPr>
          <p:nvPr/>
        </p:nvCxnSpPr>
        <p:spPr>
          <a:xfrm>
            <a:off x="5239988" y="6371192"/>
            <a:ext cx="856954" cy="82307"/>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Right Brace 27"/>
          <p:cNvSpPr/>
          <p:nvPr/>
        </p:nvSpPr>
        <p:spPr>
          <a:xfrm>
            <a:off x="5241899" y="4280873"/>
            <a:ext cx="622253" cy="64008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9" name="TextBox 28"/>
          <p:cNvSpPr txBox="1"/>
          <p:nvPr/>
        </p:nvSpPr>
        <p:spPr>
          <a:xfrm>
            <a:off x="6034379" y="5389864"/>
            <a:ext cx="4172104" cy="584775"/>
          </a:xfrm>
          <a:prstGeom prst="rect">
            <a:avLst/>
          </a:prstGeom>
          <a:noFill/>
        </p:spPr>
        <p:txBody>
          <a:bodyPr wrap="none" rtlCol="1">
            <a:spAutoFit/>
          </a:bodyPr>
          <a:lstStyle/>
          <a:p>
            <a:r>
              <a:rPr lang="fr-FR" sz="1600" dirty="0"/>
              <a:t>Possibilité de filtrer les diffusions en fonction de
leur (ATD) à l’heure de la porte</a:t>
            </a:r>
            <a:endParaRPr lang="he-IL" sz="1600" dirty="0"/>
          </a:p>
        </p:txBody>
      </p:sp>
      <p:sp>
        <p:nvSpPr>
          <p:cNvPr id="30" name="Right Brace 29">
            <a:extLst>
              <a:ext uri="{FF2B5EF4-FFF2-40B4-BE49-F238E27FC236}">
                <a16:creationId xmlns:a16="http://schemas.microsoft.com/office/drawing/2014/main" id="{2D83F580-5B41-4AA2-8825-AFB8A036F114}"/>
              </a:ext>
            </a:extLst>
          </p:cNvPr>
          <p:cNvSpPr/>
          <p:nvPr/>
        </p:nvSpPr>
        <p:spPr>
          <a:xfrm>
            <a:off x="5262227" y="5369085"/>
            <a:ext cx="622253" cy="64008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585843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23912B-807F-41DF-98C4-FC22142AD6B4}"/>
              </a:ext>
            </a:extLst>
          </p:cNvPr>
          <p:cNvPicPr>
            <a:picLocks noChangeAspect="1"/>
          </p:cNvPicPr>
          <p:nvPr/>
        </p:nvPicPr>
        <p:blipFill>
          <a:blip r:embed="rId2"/>
          <a:stretch>
            <a:fillRect/>
          </a:stretch>
        </p:blipFill>
        <p:spPr>
          <a:xfrm>
            <a:off x="3686175" y="1441124"/>
            <a:ext cx="7667625" cy="4800600"/>
          </a:xfrm>
          <a:prstGeom prst="rect">
            <a:avLst/>
          </a:prstGeom>
        </p:spPr>
      </p:pic>
      <p:sp>
        <p:nvSpPr>
          <p:cNvPr id="4" name="Slide Number Placeholder 3"/>
          <p:cNvSpPr>
            <a:spLocks noGrp="1"/>
          </p:cNvSpPr>
          <p:nvPr>
            <p:ph type="sldNum" sz="quarter" idx="12"/>
          </p:nvPr>
        </p:nvSpPr>
        <p:spPr/>
        <p:txBody>
          <a:bodyPr/>
          <a:lstStyle/>
          <a:p>
            <a:fld id="{9953993D-A48F-4B7B-BAA2-C257ABA9DC6B}" type="slidenum">
              <a:rPr lang="en-US" smtClean="0"/>
              <a:pPr/>
              <a:t>28</a:t>
            </a:fld>
            <a:endParaRPr lang="en-US" dirty="0"/>
          </a:p>
        </p:txBody>
      </p:sp>
      <p:sp>
        <p:nvSpPr>
          <p:cNvPr id="6" name="Rectangle 5"/>
          <p:cNvSpPr/>
          <p:nvPr/>
        </p:nvSpPr>
        <p:spPr>
          <a:xfrm>
            <a:off x="158996" y="1666697"/>
            <a:ext cx="4587240" cy="1077218"/>
          </a:xfrm>
          <a:prstGeom prst="rect">
            <a:avLst/>
          </a:prstGeom>
        </p:spPr>
        <p:txBody>
          <a:bodyPr wrap="square">
            <a:spAutoFit/>
          </a:bodyPr>
          <a:lstStyle/>
          <a:p>
            <a:pPr rtl="1"/>
            <a:r>
              <a:rPr lang="fr-FR" sz="1600" dirty="0"/>
              <a:t>Livraisons dans la même zone 
sont regroupés dans une bulle, 
Le nombre de livraisons groupées est de 
Écrit sur la bulle</a:t>
            </a:r>
            <a:endParaRPr lang="en-US" sz="1600" dirty="0"/>
          </a:p>
        </p:txBody>
      </p:sp>
      <p:sp>
        <p:nvSpPr>
          <p:cNvPr id="7" name="Rectangle 6"/>
          <p:cNvSpPr/>
          <p:nvPr/>
        </p:nvSpPr>
        <p:spPr>
          <a:xfrm>
            <a:off x="1152524" y="908135"/>
            <a:ext cx="9886950" cy="369332"/>
          </a:xfrm>
          <a:prstGeom prst="rect">
            <a:avLst/>
          </a:prstGeom>
        </p:spPr>
        <p:txBody>
          <a:bodyPr wrap="square">
            <a:spAutoFit/>
          </a:bodyPr>
          <a:lstStyle/>
          <a:p>
            <a:pPr algn="ctr" rtl="1"/>
            <a:r>
              <a:rPr lang="fr-FR" dirty="0"/>
              <a:t>La carte affiche le(s) magasin(s) sélectionné(s) et toutes leurs livraisons à leur emplacement sur la carte</a:t>
            </a:r>
            <a:endParaRPr lang="en-US" dirty="0"/>
          </a:p>
        </p:txBody>
      </p:sp>
      <p:sp>
        <p:nvSpPr>
          <p:cNvPr id="2" name="Oval 1">
            <a:extLst>
              <a:ext uri="{FF2B5EF4-FFF2-40B4-BE49-F238E27FC236}">
                <a16:creationId xmlns:a16="http://schemas.microsoft.com/office/drawing/2014/main" id="{21EE50FB-77AB-48C2-8851-B5DF439C5C78}"/>
              </a:ext>
            </a:extLst>
          </p:cNvPr>
          <p:cNvSpPr/>
          <p:nvPr/>
        </p:nvSpPr>
        <p:spPr>
          <a:xfrm>
            <a:off x="4463844" y="2962891"/>
            <a:ext cx="410426" cy="5184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ctor: Elbow 9">
            <a:extLst>
              <a:ext uri="{FF2B5EF4-FFF2-40B4-BE49-F238E27FC236}">
                <a16:creationId xmlns:a16="http://schemas.microsoft.com/office/drawing/2014/main" id="{80172A7C-B2A8-4D69-B727-A9A8DF0230CE}"/>
              </a:ext>
            </a:extLst>
          </p:cNvPr>
          <p:cNvCxnSpPr>
            <a:cxnSpLocks/>
            <a:endCxn id="2" idx="2"/>
          </p:cNvCxnSpPr>
          <p:nvPr/>
        </p:nvCxnSpPr>
        <p:spPr>
          <a:xfrm>
            <a:off x="3248025" y="2038350"/>
            <a:ext cx="1215819" cy="1183778"/>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A8C905C-72E9-46F8-A03D-C3A4409882F9}"/>
              </a:ext>
            </a:extLst>
          </p:cNvPr>
          <p:cNvSpPr/>
          <p:nvPr/>
        </p:nvSpPr>
        <p:spPr>
          <a:xfrm>
            <a:off x="2740689" y="202532"/>
            <a:ext cx="6710620" cy="584775"/>
          </a:xfrm>
          <a:prstGeom prst="rect">
            <a:avLst/>
          </a:prstGeom>
          <a:solidFill>
            <a:schemeClr val="bg1"/>
          </a:solidFill>
        </p:spPr>
        <p:txBody>
          <a:bodyPr wrap="none">
            <a:spAutoFit/>
          </a:bodyPr>
          <a:lstStyle/>
          <a:p>
            <a:pPr algn="ctr"/>
            <a:r>
              <a:rPr lang="fr-FR" sz="3200" b="1" dirty="0">
                <a:solidFill>
                  <a:srgbClr val="002060"/>
                </a:solidFill>
                <a:cs typeface="Arial" panose="020B0604020202020204" pitchFamily="34" charset="0"/>
              </a:rPr>
              <a:t>Le rapport sur la carte démographique</a:t>
            </a:r>
            <a:endParaRPr lang="he-IL" sz="3200" b="1" dirty="0">
              <a:solidFill>
                <a:srgbClr val="002060"/>
              </a:solidFill>
              <a:cs typeface="Arial" panose="020B0604020202020204" pitchFamily="34" charset="0"/>
            </a:endParaRPr>
          </a:p>
        </p:txBody>
      </p:sp>
      <p:pic>
        <p:nvPicPr>
          <p:cNvPr id="5" name="Picture 4" descr="A colorful gradient logo&#10;&#10;Description automatically generated">
            <a:extLst>
              <a:ext uri="{FF2B5EF4-FFF2-40B4-BE49-F238E27FC236}">
                <a16:creationId xmlns:a16="http://schemas.microsoft.com/office/drawing/2014/main" id="{5E5BB5B4-8EB7-6A1F-C80D-5391257FC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2358734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EC4010-C2C4-4DAE-A16E-C2345070B2F5}"/>
              </a:ext>
            </a:extLst>
          </p:cNvPr>
          <p:cNvPicPr>
            <a:picLocks noChangeAspect="1"/>
          </p:cNvPicPr>
          <p:nvPr/>
        </p:nvPicPr>
        <p:blipFill>
          <a:blip r:embed="rId2"/>
          <a:stretch>
            <a:fillRect/>
          </a:stretch>
        </p:blipFill>
        <p:spPr>
          <a:xfrm>
            <a:off x="2538412" y="1768548"/>
            <a:ext cx="7115175" cy="4657481"/>
          </a:xfrm>
          <a:prstGeom prst="rect">
            <a:avLst/>
          </a:prstGeom>
        </p:spPr>
      </p:pic>
      <p:sp>
        <p:nvSpPr>
          <p:cNvPr id="4" name="Slide Number Placeholder 3"/>
          <p:cNvSpPr>
            <a:spLocks noGrp="1"/>
          </p:cNvSpPr>
          <p:nvPr>
            <p:ph type="sldNum" sz="quarter" idx="12"/>
          </p:nvPr>
        </p:nvSpPr>
        <p:spPr/>
        <p:txBody>
          <a:bodyPr/>
          <a:lstStyle/>
          <a:p>
            <a:fld id="{9953993D-A48F-4B7B-BAA2-C257ABA9DC6B}" type="slidenum">
              <a:rPr lang="en-US" smtClean="0"/>
              <a:pPr/>
              <a:t>29</a:t>
            </a:fld>
            <a:endParaRPr lang="en-US" dirty="0"/>
          </a:p>
        </p:txBody>
      </p:sp>
      <p:sp>
        <p:nvSpPr>
          <p:cNvPr id="5" name="Rectangle 4"/>
          <p:cNvSpPr/>
          <p:nvPr/>
        </p:nvSpPr>
        <p:spPr>
          <a:xfrm>
            <a:off x="784860" y="934117"/>
            <a:ext cx="9966960" cy="646331"/>
          </a:xfrm>
          <a:prstGeom prst="rect">
            <a:avLst/>
          </a:prstGeom>
        </p:spPr>
        <p:txBody>
          <a:bodyPr wrap="square">
            <a:spAutoFit/>
          </a:bodyPr>
          <a:lstStyle/>
          <a:p>
            <a:pPr algn="ctr" rtl="1"/>
            <a:r>
              <a:rPr lang="fr-FR" dirty="0"/>
              <a:t>Le responsable peut zoomer et voir les zones et les livraisons de plus près et de plus près
En zoomant complètement, la carte affiche chaque livraison à son emplacement exact sur la carte</a:t>
            </a:r>
            <a:endParaRPr lang="en-US" dirty="0"/>
          </a:p>
        </p:txBody>
      </p:sp>
      <p:cxnSp>
        <p:nvCxnSpPr>
          <p:cNvPr id="11" name="Straight Arrow Connector 10">
            <a:extLst>
              <a:ext uri="{FF2B5EF4-FFF2-40B4-BE49-F238E27FC236}">
                <a16:creationId xmlns:a16="http://schemas.microsoft.com/office/drawing/2014/main" id="{1D18E9CC-CB03-4CE5-960D-AA2DE1CE48DC}"/>
              </a:ext>
            </a:extLst>
          </p:cNvPr>
          <p:cNvCxnSpPr>
            <a:cxnSpLocks/>
          </p:cNvCxnSpPr>
          <p:nvPr/>
        </p:nvCxnSpPr>
        <p:spPr>
          <a:xfrm flipH="1">
            <a:off x="6600826" y="1656648"/>
            <a:ext cx="409574" cy="5912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E4962FA7-AEBD-4523-9E55-A84BB131B774}"/>
              </a:ext>
            </a:extLst>
          </p:cNvPr>
          <p:cNvSpPr/>
          <p:nvPr/>
        </p:nvSpPr>
        <p:spPr>
          <a:xfrm>
            <a:off x="6369444" y="2247900"/>
            <a:ext cx="409574" cy="3429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FC4908-B676-44B9-BCBB-D777DAEFB132}"/>
              </a:ext>
            </a:extLst>
          </p:cNvPr>
          <p:cNvSpPr/>
          <p:nvPr/>
        </p:nvSpPr>
        <p:spPr>
          <a:xfrm>
            <a:off x="2740689" y="255292"/>
            <a:ext cx="6710620" cy="584775"/>
          </a:xfrm>
          <a:prstGeom prst="rect">
            <a:avLst/>
          </a:prstGeom>
          <a:solidFill>
            <a:schemeClr val="bg1"/>
          </a:solidFill>
        </p:spPr>
        <p:txBody>
          <a:bodyPr wrap="none">
            <a:spAutoFit/>
          </a:bodyPr>
          <a:lstStyle/>
          <a:p>
            <a:pPr algn="ctr"/>
            <a:r>
              <a:rPr lang="fr-FR" sz="3200" b="1" dirty="0">
                <a:solidFill>
                  <a:srgbClr val="002060"/>
                </a:solidFill>
                <a:cs typeface="Arial" panose="020B0604020202020204" pitchFamily="34" charset="0"/>
              </a:rPr>
              <a:t>Le rapport sur la carte démographique</a:t>
            </a:r>
            <a:endParaRPr lang="he-IL" sz="3200" b="1" dirty="0">
              <a:solidFill>
                <a:srgbClr val="002060"/>
              </a:solidFill>
              <a:cs typeface="Arial" panose="020B0604020202020204" pitchFamily="34" charset="0"/>
            </a:endParaRPr>
          </a:p>
        </p:txBody>
      </p:sp>
      <p:pic>
        <p:nvPicPr>
          <p:cNvPr id="3" name="Picture 2" descr="A colorful gradient logo&#10;&#10;Description automatically generated">
            <a:extLst>
              <a:ext uri="{FF2B5EF4-FFF2-40B4-BE49-F238E27FC236}">
                <a16:creationId xmlns:a16="http://schemas.microsoft.com/office/drawing/2014/main" id="{2757598E-B504-6274-93C8-948DF56FA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151569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A1409A-9906-407E-B79A-6911078813CF}"/>
              </a:ext>
            </a:extLst>
          </p:cNvPr>
          <p:cNvSpPr>
            <a:spLocks noGrp="1"/>
          </p:cNvSpPr>
          <p:nvPr>
            <p:ph type="sldNum" sz="quarter" idx="12"/>
          </p:nvPr>
        </p:nvSpPr>
        <p:spPr/>
        <p:txBody>
          <a:bodyPr/>
          <a:lstStyle/>
          <a:p>
            <a:fld id="{CA7EFF72-6E3E-4237-98E3-4B758DC2EAAA}" type="slidenum">
              <a:rPr lang="en-US" smtClean="0"/>
              <a:t>3</a:t>
            </a:fld>
            <a:endParaRPr lang="en-US"/>
          </a:p>
        </p:txBody>
      </p:sp>
      <p:sp>
        <p:nvSpPr>
          <p:cNvPr id="10" name="Rectangle 9">
            <a:extLst>
              <a:ext uri="{FF2B5EF4-FFF2-40B4-BE49-F238E27FC236}">
                <a16:creationId xmlns:a16="http://schemas.microsoft.com/office/drawing/2014/main" id="{5A1A172A-351E-4152-9858-D45552034E34}"/>
              </a:ext>
            </a:extLst>
          </p:cNvPr>
          <p:cNvSpPr/>
          <p:nvPr/>
        </p:nvSpPr>
        <p:spPr>
          <a:xfrm>
            <a:off x="5126041" y="2890391"/>
            <a:ext cx="5745971" cy="1569660"/>
          </a:xfrm>
          <a:prstGeom prst="rect">
            <a:avLst/>
          </a:prstGeom>
          <a:noFill/>
        </p:spPr>
        <p:txBody>
          <a:bodyPr wrap="square">
            <a:spAutoFit/>
          </a:bodyPr>
          <a:lstStyle/>
          <a:p>
            <a:pPr algn="ctr">
              <a:spcBef>
                <a:spcPct val="0"/>
              </a:spcBef>
            </a:pPr>
            <a:r>
              <a:rPr lang="fr-FR" sz="3200" dirty="0">
                <a:solidFill>
                  <a:srgbClr val="002060"/>
                </a:solidFill>
                <a:cs typeface="Arial" panose="020B0604020202020204" pitchFamily="34" charset="0"/>
              </a:rPr>
              <a:t>Option de RÉINITIALISATION DU MOT DE PASSE
Dans le menu Rapports</a:t>
            </a:r>
            <a:endParaRPr lang="en-US" sz="3200" dirty="0">
              <a:solidFill>
                <a:srgbClr val="002060"/>
              </a:solidFill>
              <a:ea typeface="+mj-ea"/>
              <a:cs typeface="Arial" panose="020B0604020202020204" pitchFamily="34" charset="0"/>
            </a:endParaRPr>
          </a:p>
        </p:txBody>
      </p:sp>
      <p:sp>
        <p:nvSpPr>
          <p:cNvPr id="12" name="Rectangle 11">
            <a:extLst>
              <a:ext uri="{FF2B5EF4-FFF2-40B4-BE49-F238E27FC236}">
                <a16:creationId xmlns:a16="http://schemas.microsoft.com/office/drawing/2014/main" id="{30DF618A-07B4-4172-9637-E457E8477852}"/>
              </a:ext>
            </a:extLst>
          </p:cNvPr>
          <p:cNvSpPr/>
          <p:nvPr/>
        </p:nvSpPr>
        <p:spPr>
          <a:xfrm>
            <a:off x="2992441" y="200001"/>
            <a:ext cx="5745971" cy="584775"/>
          </a:xfrm>
          <a:prstGeom prst="rect">
            <a:avLst/>
          </a:prstGeom>
          <a:noFill/>
        </p:spPr>
        <p:txBody>
          <a:bodyPr wrap="square">
            <a:spAutoFit/>
          </a:bodyPr>
          <a:lstStyle/>
          <a:p>
            <a:pPr algn="ctr">
              <a:spcBef>
                <a:spcPct val="0"/>
              </a:spcBef>
            </a:pPr>
            <a:r>
              <a:rPr lang="en-US" sz="3200" b="1" dirty="0">
                <a:solidFill>
                  <a:srgbClr val="002060"/>
                </a:solidFill>
                <a:cs typeface="Arial" panose="020B0604020202020204" pitchFamily="34" charset="0"/>
              </a:rPr>
              <a:t>Tableaux de bord - </a:t>
            </a:r>
            <a:r>
              <a:rPr lang="en-US" sz="3200" b="1" dirty="0" err="1">
                <a:solidFill>
                  <a:srgbClr val="002060"/>
                </a:solidFill>
                <a:cs typeface="Arial" panose="020B0604020202020204" pitchFamily="34" charset="0"/>
              </a:rPr>
              <a:t>Connexion</a:t>
            </a:r>
            <a:endParaRPr lang="en-US" sz="3200" b="1" dirty="0">
              <a:solidFill>
                <a:srgbClr val="002060"/>
              </a:solidFill>
              <a:ea typeface="+mj-ea"/>
              <a:cs typeface="Arial" panose="020B0604020202020204" pitchFamily="34" charset="0"/>
            </a:endParaRPr>
          </a:p>
        </p:txBody>
      </p:sp>
      <p:cxnSp>
        <p:nvCxnSpPr>
          <p:cNvPr id="5" name="Connector: Elbow 4">
            <a:extLst>
              <a:ext uri="{FF2B5EF4-FFF2-40B4-BE49-F238E27FC236}">
                <a16:creationId xmlns:a16="http://schemas.microsoft.com/office/drawing/2014/main" id="{63630EEA-7F58-441C-A262-BD1D7ECC15EC}"/>
              </a:ext>
            </a:extLst>
          </p:cNvPr>
          <p:cNvCxnSpPr>
            <a:cxnSpLocks/>
          </p:cNvCxnSpPr>
          <p:nvPr/>
        </p:nvCxnSpPr>
        <p:spPr>
          <a:xfrm rot="10800000" flipV="1">
            <a:off x="3256547" y="3604332"/>
            <a:ext cx="1869494" cy="1838326"/>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colorful gradient logo&#10;&#10;Description automatically generated">
            <a:extLst>
              <a:ext uri="{FF2B5EF4-FFF2-40B4-BE49-F238E27FC236}">
                <a16:creationId xmlns:a16="http://schemas.microsoft.com/office/drawing/2014/main" id="{0DEEE23E-B313-824D-D35D-D1A7AFE86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pic>
        <p:nvPicPr>
          <p:cNvPr id="7" name="Picture 6">
            <a:extLst>
              <a:ext uri="{FF2B5EF4-FFF2-40B4-BE49-F238E27FC236}">
                <a16:creationId xmlns:a16="http://schemas.microsoft.com/office/drawing/2014/main" id="{AA1B3264-8F10-BECD-AF32-3DB415BCA55B}"/>
              </a:ext>
            </a:extLst>
          </p:cNvPr>
          <p:cNvPicPr>
            <a:picLocks noChangeAspect="1"/>
          </p:cNvPicPr>
          <p:nvPr/>
        </p:nvPicPr>
        <p:blipFill>
          <a:blip r:embed="rId3"/>
          <a:stretch>
            <a:fillRect/>
          </a:stretch>
        </p:blipFill>
        <p:spPr>
          <a:xfrm>
            <a:off x="770174" y="1196967"/>
            <a:ext cx="2486372" cy="5125165"/>
          </a:xfrm>
          <a:prstGeom prst="rect">
            <a:avLst/>
          </a:prstGeom>
          <a:ln>
            <a:solidFill>
              <a:schemeClr val="tx1"/>
            </a:solidFill>
          </a:ln>
        </p:spPr>
      </p:pic>
    </p:spTree>
    <p:extLst>
      <p:ext uri="{BB962C8B-B14F-4D97-AF65-F5344CB8AC3E}">
        <p14:creationId xmlns:p14="http://schemas.microsoft.com/office/powerpoint/2010/main" val="26305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53993D-A48F-4B7B-BAA2-C257ABA9DC6B}" type="slidenum">
              <a:rPr lang="en-US" smtClean="0"/>
              <a:pPr/>
              <a:t>30</a:t>
            </a:fld>
            <a:endParaRPr lang="en-US" dirty="0"/>
          </a:p>
        </p:txBody>
      </p:sp>
      <p:sp>
        <p:nvSpPr>
          <p:cNvPr id="5" name="Rectangle 4"/>
          <p:cNvSpPr/>
          <p:nvPr/>
        </p:nvSpPr>
        <p:spPr>
          <a:xfrm>
            <a:off x="775826" y="1197092"/>
            <a:ext cx="7205128" cy="369332"/>
          </a:xfrm>
          <a:prstGeom prst="rect">
            <a:avLst/>
          </a:prstGeom>
        </p:spPr>
        <p:txBody>
          <a:bodyPr wrap="square">
            <a:spAutoFit/>
          </a:bodyPr>
          <a:lstStyle/>
          <a:p>
            <a:pPr algn="ctr"/>
            <a:r>
              <a:rPr lang="fr-FR" dirty="0"/>
              <a:t>En survolant l’icône de localisation, une fenêtre contextuelle s’affiche :</a:t>
            </a:r>
            <a:endParaRPr lang="en-US" dirty="0"/>
          </a:p>
        </p:txBody>
      </p:sp>
      <p:pic>
        <p:nvPicPr>
          <p:cNvPr id="178178" name="Picture 2"/>
          <p:cNvPicPr>
            <a:picLocks noChangeAspect="1" noChangeArrowheads="1"/>
          </p:cNvPicPr>
          <p:nvPr/>
        </p:nvPicPr>
        <p:blipFill>
          <a:blip r:embed="rId2"/>
          <a:srcRect/>
          <a:stretch>
            <a:fillRect/>
          </a:stretch>
        </p:blipFill>
        <p:spPr bwMode="auto">
          <a:xfrm>
            <a:off x="1445145" y="1651728"/>
            <a:ext cx="4650855" cy="4612205"/>
          </a:xfrm>
          <a:prstGeom prst="rect">
            <a:avLst/>
          </a:prstGeom>
          <a:ln>
            <a:noFill/>
          </a:ln>
          <a:effectLst/>
        </p:spPr>
      </p:pic>
      <p:sp>
        <p:nvSpPr>
          <p:cNvPr id="9" name="Rectangle 8"/>
          <p:cNvSpPr/>
          <p:nvPr/>
        </p:nvSpPr>
        <p:spPr>
          <a:xfrm>
            <a:off x="7047493" y="3619866"/>
            <a:ext cx="2944232" cy="369332"/>
          </a:xfrm>
          <a:prstGeom prst="rect">
            <a:avLst/>
          </a:prstGeom>
        </p:spPr>
        <p:txBody>
          <a:bodyPr wrap="square">
            <a:spAutoFit/>
          </a:bodyPr>
          <a:lstStyle/>
          <a:p>
            <a:r>
              <a:rPr lang="en-US" dirty="0" err="1"/>
              <a:t>Numéro</a:t>
            </a:r>
            <a:r>
              <a:rPr lang="en-US" dirty="0"/>
              <a:t> de </a:t>
            </a:r>
            <a:r>
              <a:rPr lang="en-US" dirty="0" err="1"/>
              <a:t>commande</a:t>
            </a:r>
            <a:endParaRPr lang="he-IL" dirty="0"/>
          </a:p>
        </p:txBody>
      </p:sp>
      <p:sp>
        <p:nvSpPr>
          <p:cNvPr id="26" name="Rectangle 25"/>
          <p:cNvSpPr/>
          <p:nvPr/>
        </p:nvSpPr>
        <p:spPr>
          <a:xfrm>
            <a:off x="7047493" y="2775309"/>
            <a:ext cx="933461" cy="369332"/>
          </a:xfrm>
          <a:prstGeom prst="rect">
            <a:avLst/>
          </a:prstGeom>
        </p:spPr>
        <p:txBody>
          <a:bodyPr wrap="none">
            <a:spAutoFit/>
          </a:bodyPr>
          <a:lstStyle/>
          <a:p>
            <a:r>
              <a:rPr lang="en-US" dirty="0" err="1"/>
              <a:t>Adresse</a:t>
            </a:r>
            <a:endParaRPr lang="he-IL" dirty="0"/>
          </a:p>
        </p:txBody>
      </p:sp>
      <p:sp>
        <p:nvSpPr>
          <p:cNvPr id="27" name="Rectangle 26"/>
          <p:cNvSpPr/>
          <p:nvPr/>
        </p:nvSpPr>
        <p:spPr>
          <a:xfrm>
            <a:off x="7047493" y="2485005"/>
            <a:ext cx="1505027" cy="369332"/>
          </a:xfrm>
          <a:prstGeom prst="rect">
            <a:avLst/>
          </a:prstGeom>
        </p:spPr>
        <p:txBody>
          <a:bodyPr wrap="none">
            <a:spAutoFit/>
          </a:bodyPr>
          <a:lstStyle/>
          <a:p>
            <a:r>
              <a:rPr lang="en-US" dirty="0"/>
              <a:t>Nom du client</a:t>
            </a:r>
            <a:endParaRPr lang="he-IL" dirty="0"/>
          </a:p>
        </p:txBody>
      </p:sp>
      <p:sp>
        <p:nvSpPr>
          <p:cNvPr id="28" name="Rectangle 27"/>
          <p:cNvSpPr/>
          <p:nvPr/>
        </p:nvSpPr>
        <p:spPr>
          <a:xfrm>
            <a:off x="7047493" y="3067692"/>
            <a:ext cx="1784527" cy="369332"/>
          </a:xfrm>
          <a:prstGeom prst="rect">
            <a:avLst/>
          </a:prstGeom>
        </p:spPr>
        <p:txBody>
          <a:bodyPr wrap="none">
            <a:spAutoFit/>
          </a:bodyPr>
          <a:lstStyle/>
          <a:p>
            <a:r>
              <a:rPr lang="en-US" dirty="0" err="1"/>
              <a:t>Délai</a:t>
            </a:r>
            <a:r>
              <a:rPr lang="en-US" dirty="0"/>
              <a:t> de livraison</a:t>
            </a:r>
            <a:endParaRPr lang="he-IL" dirty="0"/>
          </a:p>
        </p:txBody>
      </p:sp>
      <p:sp>
        <p:nvSpPr>
          <p:cNvPr id="29" name="Rectangle 28"/>
          <p:cNvSpPr/>
          <p:nvPr/>
        </p:nvSpPr>
        <p:spPr>
          <a:xfrm>
            <a:off x="7047493" y="3343779"/>
            <a:ext cx="2251386" cy="369332"/>
          </a:xfrm>
          <a:prstGeom prst="rect">
            <a:avLst/>
          </a:prstGeom>
        </p:spPr>
        <p:txBody>
          <a:bodyPr wrap="none">
            <a:spAutoFit/>
          </a:bodyPr>
          <a:lstStyle/>
          <a:p>
            <a:r>
              <a:rPr lang="en-US" dirty="0" err="1"/>
              <a:t>Montant</a:t>
            </a:r>
            <a:r>
              <a:rPr lang="en-US" dirty="0"/>
              <a:t> du </a:t>
            </a:r>
            <a:r>
              <a:rPr lang="en-US" dirty="0" err="1"/>
              <a:t>paiement</a:t>
            </a:r>
            <a:endParaRPr lang="he-IL" dirty="0"/>
          </a:p>
        </p:txBody>
      </p:sp>
      <p:sp>
        <p:nvSpPr>
          <p:cNvPr id="12" name="Right Brace 11">
            <a:extLst>
              <a:ext uri="{FF2B5EF4-FFF2-40B4-BE49-F238E27FC236}">
                <a16:creationId xmlns:a16="http://schemas.microsoft.com/office/drawing/2014/main" id="{1852D297-8D0E-4633-8C22-B017CE8A02BD}"/>
              </a:ext>
            </a:extLst>
          </p:cNvPr>
          <p:cNvSpPr/>
          <p:nvPr/>
        </p:nvSpPr>
        <p:spPr>
          <a:xfrm>
            <a:off x="6271667" y="2373057"/>
            <a:ext cx="600159" cy="183822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a:extLst>
              <a:ext uri="{FF2B5EF4-FFF2-40B4-BE49-F238E27FC236}">
                <a16:creationId xmlns:a16="http://schemas.microsoft.com/office/drawing/2014/main" id="{E9DCBCDF-9938-44C6-83FD-A76C74AB83D3}"/>
              </a:ext>
            </a:extLst>
          </p:cNvPr>
          <p:cNvSpPr/>
          <p:nvPr/>
        </p:nvSpPr>
        <p:spPr>
          <a:xfrm>
            <a:off x="2740690" y="219701"/>
            <a:ext cx="6710620" cy="584775"/>
          </a:xfrm>
          <a:prstGeom prst="rect">
            <a:avLst/>
          </a:prstGeom>
          <a:solidFill>
            <a:schemeClr val="bg1"/>
          </a:solidFill>
        </p:spPr>
        <p:txBody>
          <a:bodyPr wrap="none">
            <a:spAutoFit/>
          </a:bodyPr>
          <a:lstStyle/>
          <a:p>
            <a:pPr algn="ctr"/>
            <a:r>
              <a:rPr lang="fr-FR" sz="3200" b="1" dirty="0">
                <a:solidFill>
                  <a:srgbClr val="002060"/>
                </a:solidFill>
                <a:cs typeface="Arial" panose="020B0604020202020204" pitchFamily="34" charset="0"/>
              </a:rPr>
              <a:t>Le rapport sur la carte démographique</a:t>
            </a:r>
            <a:endParaRPr lang="he-IL" sz="3200" b="1" dirty="0">
              <a:solidFill>
                <a:srgbClr val="002060"/>
              </a:solidFill>
              <a:cs typeface="Arial" panose="020B0604020202020204" pitchFamily="34" charset="0"/>
            </a:endParaRPr>
          </a:p>
        </p:txBody>
      </p:sp>
      <p:pic>
        <p:nvPicPr>
          <p:cNvPr id="2" name="Picture 1" descr="A colorful gradient logo&#10;&#10;Description automatically generated">
            <a:extLst>
              <a:ext uri="{FF2B5EF4-FFF2-40B4-BE49-F238E27FC236}">
                <a16:creationId xmlns:a16="http://schemas.microsoft.com/office/drawing/2014/main" id="{3A4CAC59-9EA6-5F96-B434-D1AC78E4C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3214078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53993D-A48F-4B7B-BAA2-C257ABA9DC6B}" type="slidenum">
              <a:rPr lang="en-US" smtClean="0"/>
              <a:pPr/>
              <a:t>31</a:t>
            </a:fld>
            <a:endParaRPr lang="en-US" dirty="0"/>
          </a:p>
        </p:txBody>
      </p:sp>
      <p:sp>
        <p:nvSpPr>
          <p:cNvPr id="5" name="Rectangle 4"/>
          <p:cNvSpPr/>
          <p:nvPr/>
        </p:nvSpPr>
        <p:spPr>
          <a:xfrm>
            <a:off x="504020" y="809751"/>
            <a:ext cx="11183960" cy="646331"/>
          </a:xfrm>
          <a:prstGeom prst="rect">
            <a:avLst/>
          </a:prstGeom>
        </p:spPr>
        <p:txBody>
          <a:bodyPr wrap="square">
            <a:spAutoFit/>
          </a:bodyPr>
          <a:lstStyle/>
          <a:p>
            <a:r>
              <a:rPr lang="fr-FR" dirty="0"/>
              <a:t>En zoomant complètement, le responsable peut rapidement voir le nombre total de livraisons dans chaque magasin pour les dates sélectionnées</a:t>
            </a:r>
            <a:endParaRPr lang="he-IL" dirty="0"/>
          </a:p>
        </p:txBody>
      </p:sp>
      <p:pic>
        <p:nvPicPr>
          <p:cNvPr id="6" name="Picture 2"/>
          <p:cNvPicPr>
            <a:picLocks noChangeAspect="1" noChangeArrowheads="1"/>
          </p:cNvPicPr>
          <p:nvPr/>
        </p:nvPicPr>
        <p:blipFill>
          <a:blip r:embed="rId2"/>
          <a:srcRect/>
          <a:stretch>
            <a:fillRect/>
          </a:stretch>
        </p:blipFill>
        <p:spPr bwMode="auto">
          <a:xfrm>
            <a:off x="2803452" y="1456082"/>
            <a:ext cx="6585093" cy="5192816"/>
          </a:xfrm>
          <a:prstGeom prst="rect">
            <a:avLst/>
          </a:prstGeom>
          <a:ln>
            <a:noFill/>
          </a:ln>
          <a:effectLst/>
        </p:spPr>
      </p:pic>
      <p:sp>
        <p:nvSpPr>
          <p:cNvPr id="7" name="Rectangle 6">
            <a:extLst>
              <a:ext uri="{FF2B5EF4-FFF2-40B4-BE49-F238E27FC236}">
                <a16:creationId xmlns:a16="http://schemas.microsoft.com/office/drawing/2014/main" id="{E1351307-72B3-4444-AC43-B839DB121D66}"/>
              </a:ext>
            </a:extLst>
          </p:cNvPr>
          <p:cNvSpPr/>
          <p:nvPr/>
        </p:nvSpPr>
        <p:spPr>
          <a:xfrm>
            <a:off x="2740689" y="155701"/>
            <a:ext cx="6710620" cy="584775"/>
          </a:xfrm>
          <a:prstGeom prst="rect">
            <a:avLst/>
          </a:prstGeom>
          <a:solidFill>
            <a:schemeClr val="bg1"/>
          </a:solidFill>
        </p:spPr>
        <p:txBody>
          <a:bodyPr wrap="none">
            <a:spAutoFit/>
          </a:bodyPr>
          <a:lstStyle/>
          <a:p>
            <a:pPr algn="ctr"/>
            <a:r>
              <a:rPr lang="fr-FR" sz="3200" b="1" dirty="0">
                <a:solidFill>
                  <a:srgbClr val="002060"/>
                </a:solidFill>
                <a:cs typeface="Arial" panose="020B0604020202020204" pitchFamily="34" charset="0"/>
              </a:rPr>
              <a:t>Le rapport sur la carte démographique</a:t>
            </a:r>
            <a:endParaRPr lang="he-IL" sz="3200" b="1" dirty="0">
              <a:solidFill>
                <a:srgbClr val="002060"/>
              </a:solidFill>
              <a:cs typeface="Arial" panose="020B0604020202020204" pitchFamily="34" charset="0"/>
            </a:endParaRPr>
          </a:p>
        </p:txBody>
      </p:sp>
      <p:pic>
        <p:nvPicPr>
          <p:cNvPr id="2" name="Picture 1" descr="A colorful gradient logo&#10;&#10;Description automatically generated">
            <a:extLst>
              <a:ext uri="{FF2B5EF4-FFF2-40B4-BE49-F238E27FC236}">
                <a16:creationId xmlns:a16="http://schemas.microsoft.com/office/drawing/2014/main" id="{3E4B44A2-E153-36D1-2235-83569EF69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182618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FC243B-818B-44C7-9112-1E079A7A1A37}"/>
              </a:ext>
            </a:extLst>
          </p:cNvPr>
          <p:cNvPicPr>
            <a:picLocks noChangeAspect="1"/>
          </p:cNvPicPr>
          <p:nvPr/>
        </p:nvPicPr>
        <p:blipFill>
          <a:blip r:embed="rId2"/>
          <a:stretch>
            <a:fillRect/>
          </a:stretch>
        </p:blipFill>
        <p:spPr>
          <a:xfrm>
            <a:off x="990096" y="2640084"/>
            <a:ext cx="10535070" cy="4132686"/>
          </a:xfrm>
          <a:prstGeom prst="rect">
            <a:avLst/>
          </a:prstGeom>
        </p:spPr>
      </p:pic>
      <p:sp>
        <p:nvSpPr>
          <p:cNvPr id="4" name="TextBox 3">
            <a:extLst>
              <a:ext uri="{FF2B5EF4-FFF2-40B4-BE49-F238E27FC236}">
                <a16:creationId xmlns:a16="http://schemas.microsoft.com/office/drawing/2014/main" id="{A4141C96-AE7F-4BB2-89D9-F992BBD00E30}"/>
              </a:ext>
            </a:extLst>
          </p:cNvPr>
          <p:cNvSpPr txBox="1"/>
          <p:nvPr/>
        </p:nvSpPr>
        <p:spPr>
          <a:xfrm>
            <a:off x="3690999" y="242590"/>
            <a:ext cx="4812664" cy="584775"/>
          </a:xfrm>
          <a:prstGeom prst="rect">
            <a:avLst/>
          </a:prstGeom>
          <a:noFill/>
        </p:spPr>
        <p:txBody>
          <a:bodyPr wrap="none" rtlCol="0">
            <a:spAutoFit/>
          </a:bodyPr>
          <a:lstStyle/>
          <a:p>
            <a:pPr lvl="0" algn="ctr">
              <a:defRPr/>
            </a:pPr>
            <a:r>
              <a:rPr lang="fr-FR" sz="3200" b="1" dirty="0">
                <a:solidFill>
                  <a:srgbClr val="002060"/>
                </a:solidFill>
                <a:cs typeface="Arial" panose="020B0604020202020204" pitchFamily="34" charset="0"/>
              </a:rPr>
              <a:t>Le rapport de distance livré</a:t>
            </a:r>
            <a:endParaRPr lang="en-US" sz="3200" b="1" dirty="0">
              <a:solidFill>
                <a:srgbClr val="002060"/>
              </a:solidFill>
              <a:cs typeface="Arial" panose="020B0604020202020204" pitchFamily="34" charset="0"/>
            </a:endParaRPr>
          </a:p>
        </p:txBody>
      </p:sp>
      <p:sp>
        <p:nvSpPr>
          <p:cNvPr id="7" name="TextBox 6">
            <a:extLst>
              <a:ext uri="{FF2B5EF4-FFF2-40B4-BE49-F238E27FC236}">
                <a16:creationId xmlns:a16="http://schemas.microsoft.com/office/drawing/2014/main" id="{50CC6A7C-A325-408D-8C50-E1975445B2CC}"/>
              </a:ext>
            </a:extLst>
          </p:cNvPr>
          <p:cNvSpPr txBox="1"/>
          <p:nvPr/>
        </p:nvSpPr>
        <p:spPr>
          <a:xfrm>
            <a:off x="433922" y="876859"/>
            <a:ext cx="11324153" cy="646331"/>
          </a:xfrm>
          <a:prstGeom prst="rect">
            <a:avLst/>
          </a:prstGeom>
          <a:noFill/>
        </p:spPr>
        <p:txBody>
          <a:bodyPr wrap="square" rtlCol="0">
            <a:spAutoFit/>
          </a:bodyPr>
          <a:lstStyle/>
          <a:p>
            <a:pPr lvl="0" algn="ctr">
              <a:defRPr/>
            </a:pPr>
            <a:r>
              <a:rPr lang="fr-FR" dirty="0">
                <a:solidFill>
                  <a:prstClr val="black"/>
                </a:solidFill>
              </a:rPr>
              <a:t>Ce rapport informe sur la distance par rapport à l’endroit où les chauffeurs ont cliqué sur le bouton « livré » de l’application et indique à la direction la précision des rapports des chauffeurs « livrés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F3409D1-EBEC-4E1B-96F1-1ABFF3A7E8CD}"/>
              </a:ext>
            </a:extLst>
          </p:cNvPr>
          <p:cNvSpPr txBox="1"/>
          <p:nvPr/>
        </p:nvSpPr>
        <p:spPr>
          <a:xfrm>
            <a:off x="3716257" y="1719621"/>
            <a:ext cx="2489054" cy="830997"/>
          </a:xfrm>
          <a:prstGeom prst="rect">
            <a:avLst/>
          </a:prstGeom>
          <a:noFill/>
        </p:spPr>
        <p:txBody>
          <a:bodyPr wrap="square" rtlCol="0">
            <a:spAutoFit/>
          </a:bodyPr>
          <a:lstStyle/>
          <a:p>
            <a:pPr lvl="0">
              <a:defRPr/>
            </a:pPr>
            <a:r>
              <a:rPr lang="fr-FR" sz="1600" dirty="0">
                <a:solidFill>
                  <a:prstClr val="black"/>
                </a:solidFill>
              </a:rPr>
              <a:t>% des commandes livrées à moins de la distance définie du lieu de livraison</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90BBC35-F0A5-4229-BF6B-FCB139D2BD2C}"/>
              </a:ext>
            </a:extLst>
          </p:cNvPr>
          <p:cNvSpPr txBox="1"/>
          <p:nvPr/>
        </p:nvSpPr>
        <p:spPr>
          <a:xfrm>
            <a:off x="6437765" y="1713812"/>
            <a:ext cx="2618554" cy="830997"/>
          </a:xfrm>
          <a:prstGeom prst="rect">
            <a:avLst/>
          </a:prstGeom>
          <a:noFill/>
        </p:spPr>
        <p:txBody>
          <a:bodyPr wrap="square" rtlCol="0">
            <a:spAutoFit/>
          </a:bodyPr>
          <a:lstStyle/>
          <a:p>
            <a:pPr lvl="0">
              <a:defRPr/>
            </a:pPr>
            <a:r>
              <a:rPr lang="fr-FR" sz="1600" dirty="0">
                <a:solidFill>
                  <a:prstClr val="black"/>
                </a:solidFill>
              </a:rPr>
              <a:t>% de commandes qui n’ont pas été livrées à la distance définie de l’emplacement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F528462-1DAA-41CE-941B-913A2C4FA510}"/>
              </a:ext>
            </a:extLst>
          </p:cNvPr>
          <p:cNvSpPr txBox="1"/>
          <p:nvPr/>
        </p:nvSpPr>
        <p:spPr>
          <a:xfrm>
            <a:off x="9260198" y="1713457"/>
            <a:ext cx="2865127" cy="1077218"/>
          </a:xfrm>
          <a:prstGeom prst="rect">
            <a:avLst/>
          </a:prstGeom>
          <a:noFill/>
        </p:spPr>
        <p:txBody>
          <a:bodyPr wrap="square" rtlCol="0">
            <a:spAutoFit/>
          </a:bodyPr>
          <a:lstStyle/>
          <a:p>
            <a:pPr lvl="0">
              <a:defRPr/>
            </a:pPr>
            <a:r>
              <a:rPr lang="fr-FR" sz="1600" dirty="0">
                <a:solidFill>
                  <a:prstClr val="black"/>
                </a:solidFill>
              </a:rPr>
              <a:t>% des commandes livrées 
manuellement à partir de la commande Expédition en magasin</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Connector: Elbow 17">
            <a:extLst>
              <a:ext uri="{FF2B5EF4-FFF2-40B4-BE49-F238E27FC236}">
                <a16:creationId xmlns:a16="http://schemas.microsoft.com/office/drawing/2014/main" id="{388E7F5C-E43C-460F-87C5-E6F2D276BD7F}"/>
              </a:ext>
            </a:extLst>
          </p:cNvPr>
          <p:cNvCxnSpPr>
            <a:cxnSpLocks/>
          </p:cNvCxnSpPr>
          <p:nvPr/>
        </p:nvCxnSpPr>
        <p:spPr>
          <a:xfrm rot="16200000" flipV="1">
            <a:off x="10149431" y="3096707"/>
            <a:ext cx="1320862" cy="204059"/>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D935F219-3FD4-4764-A846-A8C8489E5E51}"/>
              </a:ext>
            </a:extLst>
          </p:cNvPr>
          <p:cNvCxnSpPr>
            <a:cxnSpLocks/>
          </p:cNvCxnSpPr>
          <p:nvPr/>
        </p:nvCxnSpPr>
        <p:spPr>
          <a:xfrm rot="16200000" flipV="1">
            <a:off x="7546867" y="3096707"/>
            <a:ext cx="1320862" cy="204059"/>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31935780-526A-40CC-9BF8-4267F1562C03}"/>
              </a:ext>
            </a:extLst>
          </p:cNvPr>
          <p:cNvCxnSpPr>
            <a:cxnSpLocks/>
          </p:cNvCxnSpPr>
          <p:nvPr/>
        </p:nvCxnSpPr>
        <p:spPr>
          <a:xfrm rot="16200000" flipV="1">
            <a:off x="4740243" y="3096707"/>
            <a:ext cx="1320862" cy="204059"/>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F6B52843-5EE7-4C8A-A24F-DD86CDE95833}"/>
              </a:ext>
            </a:extLst>
          </p:cNvPr>
          <p:cNvSpPr/>
          <p:nvPr/>
        </p:nvSpPr>
        <p:spPr>
          <a:xfrm>
            <a:off x="825850" y="6515595"/>
            <a:ext cx="1162554" cy="25717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002060"/>
                </a:solidFill>
              </a:rPr>
              <a:t>Magasin</a:t>
            </a:r>
            <a:r>
              <a:rPr lang="en-US" sz="1400" dirty="0">
                <a:solidFill>
                  <a:srgbClr val="002060"/>
                </a:solidFill>
              </a:rPr>
              <a:t>(s)</a:t>
            </a:r>
            <a:endParaRPr lang="en-IL" sz="1400" dirty="0">
              <a:solidFill>
                <a:srgbClr val="002060"/>
              </a:solidFill>
            </a:endParaRPr>
          </a:p>
        </p:txBody>
      </p:sp>
      <p:pic>
        <p:nvPicPr>
          <p:cNvPr id="3" name="Picture 2" descr="A colorful gradient logo&#10;&#10;Description automatically generated">
            <a:extLst>
              <a:ext uri="{FF2B5EF4-FFF2-40B4-BE49-F238E27FC236}">
                <a16:creationId xmlns:a16="http://schemas.microsoft.com/office/drawing/2014/main" id="{0C276801-B92A-E6E0-20A8-D5A38CBFC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1213060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7B8966-761D-64DE-CBA6-5DF64F4BEA44}"/>
              </a:ext>
            </a:extLst>
          </p:cNvPr>
          <p:cNvPicPr>
            <a:picLocks noChangeAspect="1"/>
          </p:cNvPicPr>
          <p:nvPr/>
        </p:nvPicPr>
        <p:blipFill>
          <a:blip r:embed="rId2"/>
          <a:stretch>
            <a:fillRect/>
          </a:stretch>
        </p:blipFill>
        <p:spPr>
          <a:xfrm>
            <a:off x="433922" y="2038805"/>
            <a:ext cx="10695903" cy="3942336"/>
          </a:xfrm>
          <a:prstGeom prst="rect">
            <a:avLst/>
          </a:prstGeom>
        </p:spPr>
      </p:pic>
      <p:sp>
        <p:nvSpPr>
          <p:cNvPr id="4" name="TextBox 3">
            <a:extLst>
              <a:ext uri="{FF2B5EF4-FFF2-40B4-BE49-F238E27FC236}">
                <a16:creationId xmlns:a16="http://schemas.microsoft.com/office/drawing/2014/main" id="{A4141C96-AE7F-4BB2-89D9-F992BBD00E30}"/>
              </a:ext>
            </a:extLst>
          </p:cNvPr>
          <p:cNvSpPr txBox="1"/>
          <p:nvPr/>
        </p:nvSpPr>
        <p:spPr>
          <a:xfrm>
            <a:off x="2654883" y="242590"/>
            <a:ext cx="6884898" cy="584775"/>
          </a:xfrm>
          <a:prstGeom prst="rect">
            <a:avLst/>
          </a:prstGeom>
          <a:noFill/>
        </p:spPr>
        <p:txBody>
          <a:bodyPr wrap="none" rtlCol="0">
            <a:spAutoFit/>
          </a:bodyPr>
          <a:lstStyle/>
          <a:p>
            <a:pPr lvl="0" algn="ctr">
              <a:defRPr/>
            </a:pPr>
            <a:r>
              <a:rPr lang="fr-FR" sz="3200" b="1" dirty="0">
                <a:solidFill>
                  <a:srgbClr val="002060"/>
                </a:solidFill>
                <a:cs typeface="Arial" panose="020B0604020202020204" pitchFamily="34" charset="0"/>
              </a:rPr>
              <a:t>Le rapport détaillé sur la distance livrée</a:t>
            </a:r>
            <a:endParaRPr lang="en-US" sz="3200" b="1" dirty="0">
              <a:solidFill>
                <a:srgbClr val="002060"/>
              </a:solidFill>
              <a:cs typeface="Arial" panose="020B0604020202020204" pitchFamily="34" charset="0"/>
            </a:endParaRPr>
          </a:p>
        </p:txBody>
      </p:sp>
      <p:sp>
        <p:nvSpPr>
          <p:cNvPr id="7" name="TextBox 6">
            <a:extLst>
              <a:ext uri="{FF2B5EF4-FFF2-40B4-BE49-F238E27FC236}">
                <a16:creationId xmlns:a16="http://schemas.microsoft.com/office/drawing/2014/main" id="{50CC6A7C-A325-408D-8C50-E1975445B2CC}"/>
              </a:ext>
            </a:extLst>
          </p:cNvPr>
          <p:cNvSpPr txBox="1"/>
          <p:nvPr/>
        </p:nvSpPr>
        <p:spPr>
          <a:xfrm>
            <a:off x="433922" y="1047750"/>
            <a:ext cx="11324153" cy="646331"/>
          </a:xfrm>
          <a:prstGeom prst="rect">
            <a:avLst/>
          </a:prstGeom>
          <a:noFill/>
        </p:spPr>
        <p:txBody>
          <a:bodyPr wrap="square" rtlCol="0">
            <a:spAutoFit/>
          </a:bodyPr>
          <a:lstStyle/>
          <a:p>
            <a:pPr lvl="0" algn="ctr">
              <a:defRPr/>
            </a:pPr>
            <a:r>
              <a:rPr lang="fr-FR" dirty="0">
                <a:solidFill>
                  <a:prstClr val="black"/>
                </a:solidFill>
              </a:rPr>
              <a:t>Ce rapport affiche une panne par commande et indique si le conducteur 
Marqué la commande comme « livrée » à l’emplacement du client ou non.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F6B52843-5EE7-4C8A-A24F-DD86CDE95833}"/>
              </a:ext>
            </a:extLst>
          </p:cNvPr>
          <p:cNvSpPr/>
          <p:nvPr/>
        </p:nvSpPr>
        <p:spPr>
          <a:xfrm>
            <a:off x="803858" y="3257550"/>
            <a:ext cx="720142" cy="216217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002060"/>
                </a:solidFill>
              </a:rPr>
              <a:t>Magasin</a:t>
            </a:r>
            <a:r>
              <a:rPr lang="en-US" sz="1400" dirty="0">
                <a:solidFill>
                  <a:srgbClr val="002060"/>
                </a:solidFill>
              </a:rPr>
              <a:t>(s)</a:t>
            </a:r>
            <a:endParaRPr lang="en-IL" sz="1400" dirty="0">
              <a:solidFill>
                <a:srgbClr val="002060"/>
              </a:solidFill>
            </a:endParaRPr>
          </a:p>
        </p:txBody>
      </p:sp>
      <p:sp>
        <p:nvSpPr>
          <p:cNvPr id="6" name="Rectangle: Rounded Corners 5">
            <a:extLst>
              <a:ext uri="{FF2B5EF4-FFF2-40B4-BE49-F238E27FC236}">
                <a16:creationId xmlns:a16="http://schemas.microsoft.com/office/drawing/2014/main" id="{897FE70C-0833-4F80-B158-BA4D0DAEC858}"/>
              </a:ext>
            </a:extLst>
          </p:cNvPr>
          <p:cNvSpPr/>
          <p:nvPr/>
        </p:nvSpPr>
        <p:spPr>
          <a:xfrm>
            <a:off x="3583361" y="3257550"/>
            <a:ext cx="807663" cy="216217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002060"/>
                </a:solidFill>
              </a:rPr>
              <a:t>Noms</a:t>
            </a:r>
            <a:r>
              <a:rPr lang="en-US" sz="1400" dirty="0">
                <a:solidFill>
                  <a:srgbClr val="002060"/>
                </a:solidFill>
              </a:rPr>
              <a:t> des </a:t>
            </a:r>
            <a:r>
              <a:rPr lang="en-US" sz="1400" dirty="0" err="1">
                <a:solidFill>
                  <a:srgbClr val="002060"/>
                </a:solidFill>
              </a:rPr>
              <a:t>pilotes</a:t>
            </a:r>
            <a:endParaRPr lang="en-IL" sz="1400" dirty="0">
              <a:solidFill>
                <a:srgbClr val="002060"/>
              </a:solidFill>
            </a:endParaRPr>
          </a:p>
        </p:txBody>
      </p:sp>
      <p:sp>
        <p:nvSpPr>
          <p:cNvPr id="8" name="TextBox 7">
            <a:extLst>
              <a:ext uri="{FF2B5EF4-FFF2-40B4-BE49-F238E27FC236}">
                <a16:creationId xmlns:a16="http://schemas.microsoft.com/office/drawing/2014/main" id="{B9384631-CF86-43F5-8D6A-6B7B0D919061}"/>
              </a:ext>
            </a:extLst>
          </p:cNvPr>
          <p:cNvSpPr txBox="1"/>
          <p:nvPr/>
        </p:nvSpPr>
        <p:spPr>
          <a:xfrm>
            <a:off x="11267026" y="3078256"/>
            <a:ext cx="902811" cy="646331"/>
          </a:xfrm>
          <a:prstGeom prst="rect">
            <a:avLst/>
          </a:prstGeom>
          <a:noFill/>
        </p:spPr>
        <p:txBody>
          <a:bodyPr wrap="none" rtlCol="0">
            <a:spAutoFit/>
          </a:bodyPr>
          <a:lstStyle/>
          <a:p>
            <a:r>
              <a:rPr lang="en-US" dirty="0"/>
              <a:t>Y - Oui
N - Non</a:t>
            </a:r>
            <a:endParaRPr lang="en-IL" dirty="0"/>
          </a:p>
        </p:txBody>
      </p:sp>
      <p:pic>
        <p:nvPicPr>
          <p:cNvPr id="2" name="Picture 1" descr="A colorful gradient logo&#10;&#10;Description automatically generated">
            <a:extLst>
              <a:ext uri="{FF2B5EF4-FFF2-40B4-BE49-F238E27FC236}">
                <a16:creationId xmlns:a16="http://schemas.microsoft.com/office/drawing/2014/main" id="{EE3717E5-B679-2533-234A-CBFC6679B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1423576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32ECF6-77A8-4EC1-B33D-FFAFBFD30B77}"/>
              </a:ext>
            </a:extLst>
          </p:cNvPr>
          <p:cNvSpPr/>
          <p:nvPr/>
        </p:nvSpPr>
        <p:spPr>
          <a:xfrm>
            <a:off x="739696" y="2367171"/>
            <a:ext cx="10712613" cy="1107996"/>
          </a:xfrm>
          <a:prstGeom prst="rect">
            <a:avLst/>
          </a:prstGeom>
        </p:spPr>
        <p:txBody>
          <a:bodyPr wrap="none">
            <a:spAutoFit/>
          </a:bodyPr>
          <a:lstStyle/>
          <a:p>
            <a:pPr algn="ctr"/>
            <a:r>
              <a:rPr lang="en-US" sz="6600" b="1" dirty="0">
                <a:solidFill>
                  <a:srgbClr val="002060"/>
                </a:solidFill>
              </a:rPr>
              <a:t>Onglet « Page </a:t>
            </a:r>
            <a:r>
              <a:rPr lang="en-US" sz="6600" b="1" dirty="0" err="1">
                <a:solidFill>
                  <a:srgbClr val="002060"/>
                </a:solidFill>
              </a:rPr>
              <a:t>récapitulative</a:t>
            </a:r>
            <a:r>
              <a:rPr lang="en-US" sz="6600" b="1" dirty="0">
                <a:solidFill>
                  <a:srgbClr val="002060"/>
                </a:solidFill>
              </a:rPr>
              <a:t> »</a:t>
            </a:r>
          </a:p>
        </p:txBody>
      </p:sp>
      <p:pic>
        <p:nvPicPr>
          <p:cNvPr id="2" name="Picture 1" descr="A colorful gradient logo&#10;&#10;Description automatically generated">
            <a:extLst>
              <a:ext uri="{FF2B5EF4-FFF2-40B4-BE49-F238E27FC236}">
                <a16:creationId xmlns:a16="http://schemas.microsoft.com/office/drawing/2014/main" id="{DD51F456-B6AC-E510-EB48-035A61F75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2097084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7AF874-A098-DB7B-4CE9-C1C4DE1D7F86}"/>
              </a:ext>
            </a:extLst>
          </p:cNvPr>
          <p:cNvPicPr>
            <a:picLocks noChangeAspect="1"/>
          </p:cNvPicPr>
          <p:nvPr/>
        </p:nvPicPr>
        <p:blipFill>
          <a:blip r:embed="rId3"/>
          <a:stretch>
            <a:fillRect/>
          </a:stretch>
        </p:blipFill>
        <p:spPr>
          <a:xfrm>
            <a:off x="1247774" y="1659878"/>
            <a:ext cx="9696449" cy="4661184"/>
          </a:xfrm>
          <a:prstGeom prst="rect">
            <a:avLst/>
          </a:prstGeom>
        </p:spPr>
      </p:pic>
      <p:sp>
        <p:nvSpPr>
          <p:cNvPr id="4" name="Slide Number Placeholder 3"/>
          <p:cNvSpPr>
            <a:spLocks noGrp="1"/>
          </p:cNvSpPr>
          <p:nvPr>
            <p:ph type="sldNum" sz="quarter" idx="12"/>
          </p:nvPr>
        </p:nvSpPr>
        <p:spPr>
          <a:xfrm>
            <a:off x="8610600" y="638561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3993D-A48F-4B7B-BAA2-C257ABA9DC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8" name="Rectangle 17"/>
          <p:cNvSpPr/>
          <p:nvPr/>
        </p:nvSpPr>
        <p:spPr>
          <a:xfrm>
            <a:off x="7521090" y="1256772"/>
            <a:ext cx="3832710" cy="338554"/>
          </a:xfrm>
          <a:prstGeom prst="rect">
            <a:avLst/>
          </a:prstGeom>
        </p:spPr>
        <p:txBody>
          <a:bodyPr wrap="square">
            <a:spAutoFit/>
          </a:bodyPr>
          <a:lstStyle/>
          <a:p>
            <a:pPr lvl="0">
              <a:defRPr/>
            </a:pPr>
            <a:r>
              <a:rPr lang="fr-FR" sz="1600" dirty="0">
                <a:solidFill>
                  <a:prstClr val="black"/>
                </a:solidFill>
              </a:rPr>
              <a:t>Statistiques clés sur les délais de livraison</a:t>
            </a:r>
            <a:endParaRPr kumimoji="0" lang="he-IL"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9" name="Rectangle 8"/>
          <p:cNvSpPr/>
          <p:nvPr/>
        </p:nvSpPr>
        <p:spPr>
          <a:xfrm>
            <a:off x="3654304" y="2041197"/>
            <a:ext cx="7394696" cy="18069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Connector: Elbow 11"/>
          <p:cNvCxnSpPr>
            <a:cxnSpLocks/>
          </p:cNvCxnSpPr>
          <p:nvPr/>
        </p:nvCxnSpPr>
        <p:spPr>
          <a:xfrm rot="5400000">
            <a:off x="7716414" y="1687409"/>
            <a:ext cx="402045" cy="271022"/>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D4D845D-BE3F-4497-A67B-C2BD41A96F30}"/>
              </a:ext>
            </a:extLst>
          </p:cNvPr>
          <p:cNvSpPr txBox="1"/>
          <p:nvPr/>
        </p:nvSpPr>
        <p:spPr>
          <a:xfrm>
            <a:off x="1361170" y="1269053"/>
            <a:ext cx="2214709" cy="369332"/>
          </a:xfrm>
          <a:prstGeom prst="rect">
            <a:avLst/>
          </a:prstGeom>
          <a:noFill/>
        </p:spPr>
        <p:txBody>
          <a:bodyPr wrap="none" rtlCol="0">
            <a:spAutoFit/>
          </a:bodyPr>
          <a:lstStyle/>
          <a:p>
            <a:pPr lvl="0">
              <a:defRPr/>
            </a:pPr>
            <a:r>
              <a:rPr lang="en-US" b="1" dirty="0">
                <a:solidFill>
                  <a:prstClr val="black"/>
                </a:solidFill>
              </a:rPr>
              <a:t>La </a:t>
            </a:r>
            <a:r>
              <a:rPr lang="en-US" b="1" dirty="0" err="1">
                <a:solidFill>
                  <a:prstClr val="black"/>
                </a:solidFill>
              </a:rPr>
              <a:t>partie</a:t>
            </a:r>
            <a:r>
              <a:rPr lang="en-US" b="1" dirty="0">
                <a:solidFill>
                  <a:prstClr val="black"/>
                </a:solidFill>
              </a:rPr>
              <a:t> supérieure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0671347-937D-431D-A68F-6175EC1CC1A1}"/>
              </a:ext>
            </a:extLst>
          </p:cNvPr>
          <p:cNvSpPr txBox="1"/>
          <p:nvPr/>
        </p:nvSpPr>
        <p:spPr>
          <a:xfrm>
            <a:off x="1822523" y="6369320"/>
            <a:ext cx="6909327" cy="338554"/>
          </a:xfrm>
          <a:prstGeom prst="rect">
            <a:avLst/>
          </a:prstGeom>
          <a:noFill/>
        </p:spPr>
        <p:txBody>
          <a:bodyPr wrap="none" rtlCol="0">
            <a:spAutoFit/>
          </a:bodyPr>
          <a:lstStyle/>
          <a:p>
            <a:pPr lvl="0">
              <a:defRPr/>
            </a:pPr>
            <a:r>
              <a:rPr lang="fr-FR" sz="1600" dirty="0">
                <a:solidFill>
                  <a:prstClr val="black"/>
                </a:solidFill>
              </a:rPr>
              <a:t>Quantité de commandes séparées par types de vente (</a:t>
            </a:r>
            <a:r>
              <a:rPr lang="fr-FR" sz="1600" dirty="0" err="1">
                <a:solidFill>
                  <a:prstClr val="black"/>
                </a:solidFill>
              </a:rPr>
              <a:t>Takeout</a:t>
            </a:r>
            <a:r>
              <a:rPr lang="fr-FR" sz="1600" dirty="0">
                <a:solidFill>
                  <a:prstClr val="black"/>
                </a:solidFill>
              </a:rPr>
              <a:t>, Delivery, Dine-in)</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Left Brace 12">
            <a:extLst>
              <a:ext uri="{FF2B5EF4-FFF2-40B4-BE49-F238E27FC236}">
                <a16:creationId xmlns:a16="http://schemas.microsoft.com/office/drawing/2014/main" id="{BF2E03FA-1300-427A-9A28-EC3DD9F8724F}"/>
              </a:ext>
            </a:extLst>
          </p:cNvPr>
          <p:cNvSpPr/>
          <p:nvPr/>
        </p:nvSpPr>
        <p:spPr>
          <a:xfrm rot="16200000">
            <a:off x="5195077" y="5268035"/>
            <a:ext cx="164219" cy="2095500"/>
          </a:xfrm>
          <a:prstGeom prst="leftBrace">
            <a:avLst>
              <a:gd name="adj1" fmla="val 24506"/>
              <a:gd name="adj2" fmla="val 49531"/>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33C7F24-35AA-4C4A-A215-2F687A360E0E}"/>
              </a:ext>
            </a:extLst>
          </p:cNvPr>
          <p:cNvSpPr txBox="1"/>
          <p:nvPr/>
        </p:nvSpPr>
        <p:spPr>
          <a:xfrm>
            <a:off x="3459380" y="138756"/>
            <a:ext cx="5273238" cy="738664"/>
          </a:xfrm>
          <a:prstGeom prst="rect">
            <a:avLst/>
          </a:prstGeom>
          <a:noFill/>
        </p:spPr>
        <p:txBody>
          <a:bodyPr wrap="none" rtlCol="0">
            <a:spAutoFit/>
          </a:bodyPr>
          <a:lstStyle/>
          <a:p>
            <a:pPr lvl="0" algn="ctr">
              <a:defRPr/>
            </a:pPr>
            <a:r>
              <a:rPr lang="en-US" sz="4200" b="1" dirty="0">
                <a:solidFill>
                  <a:srgbClr val="002060"/>
                </a:solidFill>
                <a:cs typeface="Arial" panose="020B0604020202020204" pitchFamily="34" charset="0"/>
              </a:rPr>
              <a:t>Le rapport de </a:t>
            </a:r>
            <a:r>
              <a:rPr lang="en-US" sz="4200" b="1" dirty="0" err="1">
                <a:solidFill>
                  <a:srgbClr val="002060"/>
                </a:solidFill>
                <a:cs typeface="Arial" panose="020B0604020202020204" pitchFamily="34" charset="0"/>
              </a:rPr>
              <a:t>synthèse</a:t>
            </a:r>
            <a:endParaRPr lang="en-US" sz="4200" b="1" dirty="0">
              <a:solidFill>
                <a:srgbClr val="002060"/>
              </a:solidFill>
              <a:cs typeface="Arial" panose="020B0604020202020204" pitchFamily="34" charset="0"/>
            </a:endParaRPr>
          </a:p>
        </p:txBody>
      </p:sp>
      <p:sp>
        <p:nvSpPr>
          <p:cNvPr id="17" name="TextBox 16">
            <a:extLst>
              <a:ext uri="{FF2B5EF4-FFF2-40B4-BE49-F238E27FC236}">
                <a16:creationId xmlns:a16="http://schemas.microsoft.com/office/drawing/2014/main" id="{5DE87C6A-1A04-4F51-937A-7EEE25D576AD}"/>
              </a:ext>
            </a:extLst>
          </p:cNvPr>
          <p:cNvSpPr txBox="1"/>
          <p:nvPr/>
        </p:nvSpPr>
        <p:spPr>
          <a:xfrm>
            <a:off x="2651883" y="842230"/>
            <a:ext cx="6888232" cy="369332"/>
          </a:xfrm>
          <a:prstGeom prst="rect">
            <a:avLst/>
          </a:prstGeom>
          <a:noFill/>
        </p:spPr>
        <p:txBody>
          <a:bodyPr wrap="none" rtlCol="0">
            <a:spAutoFit/>
          </a:bodyPr>
          <a:lstStyle/>
          <a:p>
            <a:pPr algn="ctr"/>
            <a:r>
              <a:rPr lang="fr-FR" dirty="0">
                <a:solidFill>
                  <a:prstClr val="black"/>
                </a:solidFill>
              </a:rPr>
              <a:t>Toutes les informations importantes rassemblées dans un seul rapport !</a:t>
            </a:r>
            <a:endParaRPr lang="en-US" dirty="0">
              <a:solidFill>
                <a:prstClr val="black"/>
              </a:solidFill>
              <a:latin typeface="Calibri" panose="020F0502020204030204"/>
            </a:endParaRPr>
          </a:p>
        </p:txBody>
      </p:sp>
      <p:pic>
        <p:nvPicPr>
          <p:cNvPr id="2" name="Picture 1" descr="A colorful gradient logo&#10;&#10;Description automatically generated">
            <a:extLst>
              <a:ext uri="{FF2B5EF4-FFF2-40B4-BE49-F238E27FC236}">
                <a16:creationId xmlns:a16="http://schemas.microsoft.com/office/drawing/2014/main" id="{17BF242A-688D-F870-00DC-01FD6CED5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370119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C41406-97D8-1735-16C4-6682984520BA}"/>
              </a:ext>
            </a:extLst>
          </p:cNvPr>
          <p:cNvPicPr>
            <a:picLocks noChangeAspect="1"/>
          </p:cNvPicPr>
          <p:nvPr/>
        </p:nvPicPr>
        <p:blipFill>
          <a:blip r:embed="rId2"/>
          <a:stretch>
            <a:fillRect/>
          </a:stretch>
        </p:blipFill>
        <p:spPr>
          <a:xfrm>
            <a:off x="123825" y="3146964"/>
            <a:ext cx="11944350" cy="3572280"/>
          </a:xfrm>
          <a:prstGeom prst="rect">
            <a:avLst/>
          </a:prstGeom>
        </p:spPr>
      </p:pic>
      <p:sp>
        <p:nvSpPr>
          <p:cNvPr id="7" name="TextBox 6">
            <a:extLst>
              <a:ext uri="{FF2B5EF4-FFF2-40B4-BE49-F238E27FC236}">
                <a16:creationId xmlns:a16="http://schemas.microsoft.com/office/drawing/2014/main" id="{0100983A-993D-4985-B04F-4A549892DDA0}"/>
              </a:ext>
            </a:extLst>
          </p:cNvPr>
          <p:cNvSpPr txBox="1"/>
          <p:nvPr/>
        </p:nvSpPr>
        <p:spPr>
          <a:xfrm>
            <a:off x="376237" y="1131228"/>
            <a:ext cx="3024226" cy="369332"/>
          </a:xfrm>
          <a:prstGeom prst="rect">
            <a:avLst/>
          </a:prstGeom>
          <a:noFill/>
        </p:spPr>
        <p:txBody>
          <a:bodyPr wrap="none" rtlCol="0">
            <a:spAutoFit/>
          </a:bodyPr>
          <a:lstStyle/>
          <a:p>
            <a:r>
              <a:rPr lang="en-US" b="1" dirty="0">
                <a:solidFill>
                  <a:prstClr val="black"/>
                </a:solidFill>
              </a:rPr>
              <a:t>La section « Time Breaking » :</a:t>
            </a:r>
            <a:endParaRPr lang="en-US" b="1" dirty="0">
              <a:solidFill>
                <a:prstClr val="black"/>
              </a:solidFill>
              <a:latin typeface="Calibri" panose="020F0502020204030204"/>
            </a:endParaRPr>
          </a:p>
        </p:txBody>
      </p:sp>
      <p:sp>
        <p:nvSpPr>
          <p:cNvPr id="8" name="Rectangle: Rounded Corners 7">
            <a:extLst>
              <a:ext uri="{FF2B5EF4-FFF2-40B4-BE49-F238E27FC236}">
                <a16:creationId xmlns:a16="http://schemas.microsoft.com/office/drawing/2014/main" id="{022C7362-AD90-4BFD-8B88-30C6A59F6D5D}"/>
              </a:ext>
            </a:extLst>
          </p:cNvPr>
          <p:cNvSpPr/>
          <p:nvPr/>
        </p:nvSpPr>
        <p:spPr>
          <a:xfrm>
            <a:off x="6826984" y="2746775"/>
            <a:ext cx="5143294" cy="3105924"/>
          </a:xfrm>
          <a:prstGeom prst="roundRect">
            <a:avLst>
              <a:gd name="adj" fmla="val 4101"/>
            </a:avLst>
          </a:prstGeom>
          <a:solidFill>
            <a:schemeClr val="bg1">
              <a:lumMod val="95000"/>
            </a:schemeClr>
          </a:solidFill>
          <a:ln>
            <a:solidFill>
              <a:schemeClr val="accent1"/>
            </a:solidFill>
          </a:ln>
        </p:spPr>
        <p:txBody>
          <a:bodyPr wrap="square">
            <a:spAutoFit/>
          </a:bodyPr>
          <a:lstStyle/>
          <a:p>
            <a:r>
              <a:rPr lang="fr-FR" sz="1200" b="1" dirty="0">
                <a:solidFill>
                  <a:prstClr val="black"/>
                </a:solidFill>
              </a:rPr>
              <a:t>Le temps est décomposé comme suit : </a:t>
            </a:r>
            <a:r>
              <a:rPr lang="fr-FR" sz="1200" dirty="0">
                <a:solidFill>
                  <a:prstClr val="black"/>
                </a:solidFill>
              </a:rPr>
              <a:t>
</a:t>
            </a:r>
            <a:r>
              <a:rPr lang="fr-FR" sz="1200" b="1" dirty="0">
                <a:solidFill>
                  <a:prstClr val="black"/>
                </a:solidFill>
              </a:rPr>
              <a:t>Avant de faire</a:t>
            </a:r>
            <a:r>
              <a:rPr lang="fr-FR" sz="1200" dirty="0">
                <a:solidFill>
                  <a:prstClr val="black"/>
                </a:solidFill>
              </a:rPr>
              <a:t> - à partir du moment où la commande a été prise jusqu’à ce qu’elle atteigne l’écran de la cuisine pour la préparation
</a:t>
            </a:r>
            <a:r>
              <a:rPr lang="fr-FR" sz="1200" b="1" dirty="0" err="1">
                <a:solidFill>
                  <a:prstClr val="black"/>
                </a:solidFill>
              </a:rPr>
              <a:t>Makeline</a:t>
            </a:r>
            <a:r>
              <a:rPr lang="fr-FR" sz="1200" b="1" dirty="0">
                <a:solidFill>
                  <a:prstClr val="black"/>
                </a:solidFill>
              </a:rPr>
              <a:t> Time</a:t>
            </a:r>
            <a:r>
              <a:rPr lang="fr-FR" sz="1200" dirty="0">
                <a:solidFill>
                  <a:prstClr val="black"/>
                </a:solidFill>
              </a:rPr>
              <a:t> - à partir de ce moment, l’ordre est apparu sur l’écran de la cuisine jusqu’à ce qu’il soit repoussé 
</a:t>
            </a:r>
            <a:r>
              <a:rPr lang="fr-FR" sz="1200" b="1" dirty="0">
                <a:solidFill>
                  <a:prstClr val="black"/>
                </a:solidFill>
              </a:rPr>
              <a:t>Temps de four</a:t>
            </a:r>
            <a:r>
              <a:rPr lang="fr-FR" sz="1200" dirty="0">
                <a:solidFill>
                  <a:prstClr val="black"/>
                </a:solidFill>
              </a:rPr>
              <a:t> - à partir de ce moment-là, l’ordre a été déplacé de la cuisine jusqu’à ce que 7,75 minutes de temps de four se soient écoulées 
</a:t>
            </a:r>
            <a:r>
              <a:rPr lang="fr-FR" sz="1200" b="1" dirty="0">
                <a:solidFill>
                  <a:prstClr val="black"/>
                </a:solidFill>
              </a:rPr>
              <a:t>Temps d’emballage</a:t>
            </a:r>
            <a:r>
              <a:rPr lang="fr-FR" sz="1200" dirty="0">
                <a:solidFill>
                  <a:prstClr val="black"/>
                </a:solidFill>
              </a:rPr>
              <a:t> - à partir du moment où 7,75 minutes se sont écoulées jusqu’à ce que la commande soit retirée de l’écran d’emballage
</a:t>
            </a:r>
            <a:r>
              <a:rPr lang="fr-FR" sz="1200" b="1" dirty="0">
                <a:solidFill>
                  <a:prstClr val="black"/>
                </a:solidFill>
              </a:rPr>
              <a:t>En attente d’expédition</a:t>
            </a:r>
            <a:r>
              <a:rPr lang="fr-FR" sz="1200" dirty="0">
                <a:solidFill>
                  <a:prstClr val="black"/>
                </a:solidFill>
              </a:rPr>
              <a:t> - à partir de ce moment-là, la commande a été repoussée à l’écran du pack jusqu’à ce qu’elle soit expédiée
Expédition à l’extérieur - à partir du moment où la commande a été envoyée à un chauffeur jusqu’au moment où le conducteur a quitté le magasin
</a:t>
            </a:r>
            <a:r>
              <a:rPr lang="fr-FR" sz="1200" b="1" dirty="0">
                <a:solidFill>
                  <a:prstClr val="black"/>
                </a:solidFill>
              </a:rPr>
              <a:t>Temps de conduite</a:t>
            </a:r>
            <a:r>
              <a:rPr lang="fr-FR" sz="1200" dirty="0">
                <a:solidFill>
                  <a:prstClr val="black"/>
                </a:solidFill>
              </a:rPr>
              <a:t> - à partir du moment où le système a reconnu que le conducteur était sorti de la porte jusqu’à ce que le conducteur clique sur « livré » sur l’appli DT</a:t>
            </a:r>
            <a:endParaRPr lang="en-US" sz="1200"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B7F32C65-0052-4049-B303-32B68D27DA4F}"/>
              </a:ext>
            </a:extLst>
          </p:cNvPr>
          <p:cNvSpPr/>
          <p:nvPr/>
        </p:nvSpPr>
        <p:spPr>
          <a:xfrm>
            <a:off x="376237" y="1523137"/>
            <a:ext cx="10777538" cy="584775"/>
          </a:xfrm>
          <a:prstGeom prst="rect">
            <a:avLst/>
          </a:prstGeom>
        </p:spPr>
        <p:txBody>
          <a:bodyPr wrap="square">
            <a:spAutoFit/>
          </a:bodyPr>
          <a:lstStyle/>
          <a:p>
            <a:r>
              <a:rPr lang="fr-FR" sz="1600" dirty="0">
                <a:solidFill>
                  <a:prstClr val="black"/>
                </a:solidFill>
              </a:rPr>
              <a:t>Affiche toutes les étapes opérationnelles ventilées par temps et permet d’analyser le temps moyen nécessaire à chaque étape.
Cela permet de localiser très rapidement les goulets d’étranglement opérationnels, ainsi que de comparer entre plusieurs sites.</a:t>
            </a:r>
            <a:endParaRPr lang="en-US" sz="1600" dirty="0"/>
          </a:p>
        </p:txBody>
      </p:sp>
      <p:sp>
        <p:nvSpPr>
          <p:cNvPr id="22" name="TextBox 21">
            <a:extLst>
              <a:ext uri="{FF2B5EF4-FFF2-40B4-BE49-F238E27FC236}">
                <a16:creationId xmlns:a16="http://schemas.microsoft.com/office/drawing/2014/main" id="{A3985FD2-D660-4E7C-AD67-075EC3AF858B}"/>
              </a:ext>
            </a:extLst>
          </p:cNvPr>
          <p:cNvSpPr txBox="1"/>
          <p:nvPr/>
        </p:nvSpPr>
        <p:spPr>
          <a:xfrm>
            <a:off x="3459380" y="138756"/>
            <a:ext cx="5273238" cy="738664"/>
          </a:xfrm>
          <a:prstGeom prst="rect">
            <a:avLst/>
          </a:prstGeom>
          <a:noFill/>
        </p:spPr>
        <p:txBody>
          <a:bodyPr wrap="none" rtlCol="0">
            <a:spAutoFit/>
          </a:bodyPr>
          <a:lstStyle/>
          <a:p>
            <a:pPr lvl="0" algn="ctr">
              <a:defRPr/>
            </a:pPr>
            <a:r>
              <a:rPr lang="en-US" sz="4200" b="1" dirty="0">
                <a:solidFill>
                  <a:srgbClr val="002060"/>
                </a:solidFill>
                <a:cs typeface="Arial" panose="020B0604020202020204" pitchFamily="34" charset="0"/>
              </a:rPr>
              <a:t>Le rapport de </a:t>
            </a:r>
            <a:r>
              <a:rPr lang="en-US" sz="4200" b="1" dirty="0" err="1">
                <a:solidFill>
                  <a:srgbClr val="002060"/>
                </a:solidFill>
                <a:cs typeface="Arial" panose="020B0604020202020204" pitchFamily="34" charset="0"/>
              </a:rPr>
              <a:t>synthèse</a:t>
            </a:r>
            <a:endParaRPr lang="en-US" sz="4200" b="1" dirty="0">
              <a:solidFill>
                <a:srgbClr val="002060"/>
              </a:solidFill>
              <a:cs typeface="Arial" panose="020B0604020202020204" pitchFamily="34" charset="0"/>
            </a:endParaRPr>
          </a:p>
        </p:txBody>
      </p:sp>
      <p:sp>
        <p:nvSpPr>
          <p:cNvPr id="29" name="Rectangle: Rounded Corners 28">
            <a:extLst>
              <a:ext uri="{FF2B5EF4-FFF2-40B4-BE49-F238E27FC236}">
                <a16:creationId xmlns:a16="http://schemas.microsoft.com/office/drawing/2014/main" id="{FB32F01B-506F-4ADB-B6F5-0D9C003FC1E2}"/>
              </a:ext>
            </a:extLst>
          </p:cNvPr>
          <p:cNvSpPr/>
          <p:nvPr/>
        </p:nvSpPr>
        <p:spPr>
          <a:xfrm>
            <a:off x="5915025" y="6106387"/>
            <a:ext cx="608687" cy="18011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002060"/>
                </a:solidFill>
              </a:rPr>
              <a:t>Store/s</a:t>
            </a:r>
            <a:endParaRPr lang="en-IL" sz="1000" dirty="0">
              <a:solidFill>
                <a:srgbClr val="002060"/>
              </a:solidFill>
            </a:endParaRPr>
          </a:p>
        </p:txBody>
      </p:sp>
      <p:pic>
        <p:nvPicPr>
          <p:cNvPr id="2" name="Picture 1" descr="A colorful gradient logo&#10;&#10;Description automatically generated">
            <a:extLst>
              <a:ext uri="{FF2B5EF4-FFF2-40B4-BE49-F238E27FC236}">
                <a16:creationId xmlns:a16="http://schemas.microsoft.com/office/drawing/2014/main" id="{77AAD7A4-3D3C-2EFD-6D0A-539B9731F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2371572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9FC507C-51E9-4A7E-88BB-FED056CCAED1}"/>
              </a:ext>
            </a:extLst>
          </p:cNvPr>
          <p:cNvGrpSpPr/>
          <p:nvPr/>
        </p:nvGrpSpPr>
        <p:grpSpPr>
          <a:xfrm>
            <a:off x="197643" y="2741607"/>
            <a:ext cx="11796713" cy="2187257"/>
            <a:chOff x="197643" y="2741607"/>
            <a:chExt cx="11796713" cy="2187257"/>
          </a:xfrm>
        </p:grpSpPr>
        <p:pic>
          <p:nvPicPr>
            <p:cNvPr id="2" name="Picture 1">
              <a:extLst>
                <a:ext uri="{FF2B5EF4-FFF2-40B4-BE49-F238E27FC236}">
                  <a16:creationId xmlns:a16="http://schemas.microsoft.com/office/drawing/2014/main" id="{ABCD822F-98B5-4D02-83FE-1FE04982FF25}"/>
                </a:ext>
              </a:extLst>
            </p:cNvPr>
            <p:cNvPicPr>
              <a:picLocks noChangeAspect="1"/>
            </p:cNvPicPr>
            <p:nvPr/>
          </p:nvPicPr>
          <p:blipFill>
            <a:blip r:embed="rId2"/>
            <a:stretch>
              <a:fillRect/>
            </a:stretch>
          </p:blipFill>
          <p:spPr>
            <a:xfrm>
              <a:off x="197643" y="2741607"/>
              <a:ext cx="11796713" cy="2187257"/>
            </a:xfrm>
            <a:prstGeom prst="rect">
              <a:avLst/>
            </a:prstGeom>
          </p:spPr>
        </p:pic>
        <p:pic>
          <p:nvPicPr>
            <p:cNvPr id="3" name="Picture 2">
              <a:extLst>
                <a:ext uri="{FF2B5EF4-FFF2-40B4-BE49-F238E27FC236}">
                  <a16:creationId xmlns:a16="http://schemas.microsoft.com/office/drawing/2014/main" id="{31A93C2F-BF35-48FD-9F8B-7A054DCF88B5}"/>
                </a:ext>
              </a:extLst>
            </p:cNvPr>
            <p:cNvPicPr>
              <a:picLocks noChangeAspect="1"/>
            </p:cNvPicPr>
            <p:nvPr/>
          </p:nvPicPr>
          <p:blipFill>
            <a:blip r:embed="rId3"/>
            <a:stretch>
              <a:fillRect/>
            </a:stretch>
          </p:blipFill>
          <p:spPr>
            <a:xfrm>
              <a:off x="395287" y="2820536"/>
              <a:ext cx="914400" cy="285750"/>
            </a:xfrm>
            <a:prstGeom prst="rect">
              <a:avLst/>
            </a:prstGeom>
          </p:spPr>
        </p:pic>
      </p:grpSp>
      <p:sp>
        <p:nvSpPr>
          <p:cNvPr id="11" name="Rectangle 10">
            <a:extLst>
              <a:ext uri="{FF2B5EF4-FFF2-40B4-BE49-F238E27FC236}">
                <a16:creationId xmlns:a16="http://schemas.microsoft.com/office/drawing/2014/main" id="{53AA8AA4-F2C1-4A06-A297-A6AA3058FB27}"/>
              </a:ext>
            </a:extLst>
          </p:cNvPr>
          <p:cNvSpPr/>
          <p:nvPr/>
        </p:nvSpPr>
        <p:spPr>
          <a:xfrm>
            <a:off x="395287" y="1238423"/>
            <a:ext cx="10510838" cy="1754326"/>
          </a:xfrm>
          <a:prstGeom prst="rect">
            <a:avLst/>
          </a:prstGeom>
        </p:spPr>
        <p:txBody>
          <a:bodyPr wrap="square">
            <a:spAutoFit/>
          </a:bodyPr>
          <a:lstStyle/>
          <a:p>
            <a:r>
              <a:rPr lang="fr-FR" b="1" dirty="0">
                <a:solidFill>
                  <a:prstClr val="black"/>
                </a:solidFill>
              </a:rPr>
              <a:t>Section principale des goulets d’étranglement :</a:t>
            </a:r>
            <a:br>
              <a:rPr lang="fr-FR" b="1" dirty="0">
                <a:solidFill>
                  <a:prstClr val="black"/>
                </a:solidFill>
              </a:rPr>
            </a:br>
            <a:r>
              <a:rPr lang="fr-FR" b="1" dirty="0">
                <a:solidFill>
                  <a:prstClr val="black"/>
                </a:solidFill>
              </a:rPr>
              <a:t>
</a:t>
            </a:r>
            <a:r>
              <a:rPr lang="fr-FR" dirty="0">
                <a:solidFill>
                  <a:prstClr val="black"/>
                </a:solidFill>
              </a:rPr>
              <a:t>Cette section répertorie pour chaque magasin les 3 principaux goulets d’étranglement tout au long de la période sélectionnée. 
La « somme du goulot d’étranglement principal » correspond au nombre de fois où le système a alerté ce goulot d’étranglement pendant la période sélectionnée.</a:t>
            </a:r>
            <a:endParaRPr lang="en-US" dirty="0">
              <a:solidFill>
                <a:prstClr val="black"/>
              </a:solidFill>
            </a:endParaRPr>
          </a:p>
        </p:txBody>
      </p:sp>
      <p:sp>
        <p:nvSpPr>
          <p:cNvPr id="9" name="TextBox 8">
            <a:extLst>
              <a:ext uri="{FF2B5EF4-FFF2-40B4-BE49-F238E27FC236}">
                <a16:creationId xmlns:a16="http://schemas.microsoft.com/office/drawing/2014/main" id="{46537979-F3F8-41E4-834E-14B1C4E967DA}"/>
              </a:ext>
            </a:extLst>
          </p:cNvPr>
          <p:cNvSpPr txBox="1"/>
          <p:nvPr/>
        </p:nvSpPr>
        <p:spPr>
          <a:xfrm>
            <a:off x="3459380" y="138756"/>
            <a:ext cx="5273238" cy="738664"/>
          </a:xfrm>
          <a:prstGeom prst="rect">
            <a:avLst/>
          </a:prstGeom>
          <a:noFill/>
        </p:spPr>
        <p:txBody>
          <a:bodyPr wrap="none" rtlCol="0">
            <a:spAutoFit/>
          </a:bodyPr>
          <a:lstStyle/>
          <a:p>
            <a:pPr lvl="0" algn="ctr">
              <a:defRPr/>
            </a:pPr>
            <a:r>
              <a:rPr lang="en-US" sz="4200" b="1" dirty="0">
                <a:solidFill>
                  <a:srgbClr val="002060"/>
                </a:solidFill>
                <a:cs typeface="Arial" panose="020B0604020202020204" pitchFamily="34" charset="0"/>
              </a:rPr>
              <a:t>Le rapport de </a:t>
            </a:r>
            <a:r>
              <a:rPr lang="en-US" sz="4200" b="1" dirty="0" err="1">
                <a:solidFill>
                  <a:srgbClr val="002060"/>
                </a:solidFill>
                <a:cs typeface="Arial" panose="020B0604020202020204" pitchFamily="34" charset="0"/>
              </a:rPr>
              <a:t>synthèse</a:t>
            </a:r>
            <a:endParaRPr lang="en-US" sz="4200" b="1" dirty="0">
              <a:solidFill>
                <a:srgbClr val="002060"/>
              </a:solidFill>
              <a:cs typeface="Arial" panose="020B0604020202020204" pitchFamily="34" charset="0"/>
            </a:endParaRPr>
          </a:p>
        </p:txBody>
      </p:sp>
      <p:pic>
        <p:nvPicPr>
          <p:cNvPr id="5" name="Picture 4" descr="A colorful gradient logo&#10;&#10;Description automatically generated">
            <a:extLst>
              <a:ext uri="{FF2B5EF4-FFF2-40B4-BE49-F238E27FC236}">
                <a16:creationId xmlns:a16="http://schemas.microsoft.com/office/drawing/2014/main" id="{2FBC34C7-F873-2184-8959-DA25BD7F26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769179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4788B5-A5C9-A85E-1D00-EE3BDD567899}"/>
              </a:ext>
            </a:extLst>
          </p:cNvPr>
          <p:cNvPicPr>
            <a:picLocks noChangeAspect="1"/>
          </p:cNvPicPr>
          <p:nvPr/>
        </p:nvPicPr>
        <p:blipFill>
          <a:blip r:embed="rId2"/>
          <a:stretch>
            <a:fillRect/>
          </a:stretch>
        </p:blipFill>
        <p:spPr>
          <a:xfrm>
            <a:off x="0" y="3429000"/>
            <a:ext cx="12192000" cy="1536177"/>
          </a:xfrm>
          <a:prstGeom prst="rect">
            <a:avLst/>
          </a:prstGeom>
        </p:spPr>
      </p:pic>
      <p:sp>
        <p:nvSpPr>
          <p:cNvPr id="8" name="Rectangle 7">
            <a:extLst>
              <a:ext uri="{FF2B5EF4-FFF2-40B4-BE49-F238E27FC236}">
                <a16:creationId xmlns:a16="http://schemas.microsoft.com/office/drawing/2014/main" id="{789F96DF-15FB-471D-BF28-B924C053A003}"/>
              </a:ext>
            </a:extLst>
          </p:cNvPr>
          <p:cNvSpPr/>
          <p:nvPr/>
        </p:nvSpPr>
        <p:spPr>
          <a:xfrm>
            <a:off x="228600" y="1404777"/>
            <a:ext cx="8572500" cy="1384995"/>
          </a:xfrm>
          <a:prstGeom prst="rect">
            <a:avLst/>
          </a:prstGeom>
        </p:spPr>
        <p:txBody>
          <a:bodyPr wrap="square">
            <a:spAutoFit/>
          </a:bodyPr>
          <a:lstStyle/>
          <a:p>
            <a:r>
              <a:rPr lang="en-US" b="1" dirty="0">
                <a:solidFill>
                  <a:prstClr val="black"/>
                </a:solidFill>
              </a:rPr>
              <a:t>Section Résumé du </a:t>
            </a:r>
            <a:r>
              <a:rPr lang="en-US" b="1" dirty="0" err="1">
                <a:solidFill>
                  <a:prstClr val="black"/>
                </a:solidFill>
              </a:rPr>
              <a:t>rendement</a:t>
            </a:r>
            <a:r>
              <a:rPr lang="en-US" b="1" dirty="0">
                <a:solidFill>
                  <a:prstClr val="black"/>
                </a:solidFill>
              </a:rPr>
              <a:t> :</a:t>
            </a:r>
          </a:p>
          <a:p>
            <a:endParaRPr lang="he-IL" dirty="0">
              <a:solidFill>
                <a:prstClr val="black"/>
              </a:solidFill>
            </a:endParaRPr>
          </a:p>
          <a:p>
            <a:r>
              <a:rPr lang="fr-FR" sz="1600" dirty="0">
                <a:solidFill>
                  <a:prstClr val="black"/>
                </a:solidFill>
              </a:rPr>
              <a:t>Récapitule pour chaque magasin : les statistiques de performance ventilées en temps de sortie, délais de livraison, pourcentage de chaud et de frais et pourcentage de temps de production inférieur à 3 minutes.</a:t>
            </a:r>
            <a:endParaRPr lang="en-US" sz="1600" dirty="0">
              <a:solidFill>
                <a:prstClr val="black"/>
              </a:solidFill>
            </a:endParaRPr>
          </a:p>
        </p:txBody>
      </p:sp>
      <p:sp>
        <p:nvSpPr>
          <p:cNvPr id="10" name="TextBox 9">
            <a:extLst>
              <a:ext uri="{FF2B5EF4-FFF2-40B4-BE49-F238E27FC236}">
                <a16:creationId xmlns:a16="http://schemas.microsoft.com/office/drawing/2014/main" id="{C69EBE91-A755-41BF-8D3D-1D64F15873C3}"/>
              </a:ext>
            </a:extLst>
          </p:cNvPr>
          <p:cNvSpPr txBox="1"/>
          <p:nvPr/>
        </p:nvSpPr>
        <p:spPr>
          <a:xfrm>
            <a:off x="3459380" y="138756"/>
            <a:ext cx="5273238" cy="738664"/>
          </a:xfrm>
          <a:prstGeom prst="rect">
            <a:avLst/>
          </a:prstGeom>
          <a:noFill/>
        </p:spPr>
        <p:txBody>
          <a:bodyPr wrap="none" rtlCol="0">
            <a:spAutoFit/>
          </a:bodyPr>
          <a:lstStyle/>
          <a:p>
            <a:pPr lvl="0" algn="ctr">
              <a:defRPr/>
            </a:pPr>
            <a:r>
              <a:rPr lang="en-US" sz="4200" b="1" dirty="0">
                <a:solidFill>
                  <a:srgbClr val="002060"/>
                </a:solidFill>
                <a:cs typeface="Arial" panose="020B0604020202020204" pitchFamily="34" charset="0"/>
              </a:rPr>
              <a:t>Le rapport de </a:t>
            </a:r>
            <a:r>
              <a:rPr lang="en-US" sz="4200" b="1" dirty="0" err="1">
                <a:solidFill>
                  <a:srgbClr val="002060"/>
                </a:solidFill>
                <a:cs typeface="Arial" panose="020B0604020202020204" pitchFamily="34" charset="0"/>
              </a:rPr>
              <a:t>synthèse</a:t>
            </a:r>
            <a:endParaRPr lang="en-US" sz="4200" b="1" dirty="0">
              <a:solidFill>
                <a:srgbClr val="002060"/>
              </a:solidFill>
              <a:cs typeface="Arial" panose="020B0604020202020204" pitchFamily="34" charset="0"/>
            </a:endParaRPr>
          </a:p>
        </p:txBody>
      </p:sp>
      <p:sp>
        <p:nvSpPr>
          <p:cNvPr id="11" name="Rectangle: Rounded Corners 10">
            <a:extLst>
              <a:ext uri="{FF2B5EF4-FFF2-40B4-BE49-F238E27FC236}">
                <a16:creationId xmlns:a16="http://schemas.microsoft.com/office/drawing/2014/main" id="{956F3A1E-8C70-4B7E-8A25-4901669D4B2B}"/>
              </a:ext>
            </a:extLst>
          </p:cNvPr>
          <p:cNvSpPr/>
          <p:nvPr/>
        </p:nvSpPr>
        <p:spPr>
          <a:xfrm>
            <a:off x="228600" y="4686960"/>
            <a:ext cx="914904" cy="25406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Store/s</a:t>
            </a:r>
            <a:endParaRPr lang="en-IL" sz="1400" dirty="0">
              <a:solidFill>
                <a:srgbClr val="002060"/>
              </a:solidFill>
            </a:endParaRPr>
          </a:p>
        </p:txBody>
      </p:sp>
      <p:pic>
        <p:nvPicPr>
          <p:cNvPr id="3" name="Picture 2" descr="A colorful gradient logo&#10;&#10;Description automatically generated">
            <a:extLst>
              <a:ext uri="{FF2B5EF4-FFF2-40B4-BE49-F238E27FC236}">
                <a16:creationId xmlns:a16="http://schemas.microsoft.com/office/drawing/2014/main" id="{91D72BFE-F1E0-C42B-FFD9-9F115D3EC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3367908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792B4A-23E1-44C1-9AD4-F604F00A08B7}"/>
              </a:ext>
            </a:extLst>
          </p:cNvPr>
          <p:cNvSpPr/>
          <p:nvPr/>
        </p:nvSpPr>
        <p:spPr>
          <a:xfrm>
            <a:off x="383932" y="1298917"/>
            <a:ext cx="11465167" cy="1754326"/>
          </a:xfrm>
          <a:prstGeom prst="rect">
            <a:avLst/>
          </a:prstGeom>
        </p:spPr>
        <p:txBody>
          <a:bodyPr wrap="square">
            <a:spAutoFit/>
          </a:bodyPr>
          <a:lstStyle/>
          <a:p>
            <a:r>
              <a:rPr lang="fr-FR" b="1" dirty="0">
                <a:solidFill>
                  <a:prstClr val="black"/>
                </a:solidFill>
              </a:rPr>
              <a:t>La section des écarts comprend :
</a:t>
            </a:r>
            <a:r>
              <a:rPr lang="fr-FR" dirty="0">
                <a:solidFill>
                  <a:prstClr val="black"/>
                </a:solidFill>
              </a:rPr>
              <a:t>- Les écarts du personnel par rapport aux recommandations du système tant dans la cuisine que lors de l’expédition 
- Latence des commandes chronométrées : combien de commandes chronométrées sont arrivées aux clients plus tôt ou plus tard que l’heure prévue
- Précision de l’heure de promesse : combien de commandes sont arrivées aux clients plus tôt ou plus tard que l’heure de promesse fournie</a:t>
            </a:r>
            <a:endParaRPr lang="en-US" sz="1600" dirty="0">
              <a:solidFill>
                <a:prstClr val="black"/>
              </a:solidFill>
            </a:endParaRPr>
          </a:p>
        </p:txBody>
      </p:sp>
      <p:sp>
        <p:nvSpPr>
          <p:cNvPr id="9" name="TextBox 8">
            <a:extLst>
              <a:ext uri="{FF2B5EF4-FFF2-40B4-BE49-F238E27FC236}">
                <a16:creationId xmlns:a16="http://schemas.microsoft.com/office/drawing/2014/main" id="{24D1CC67-1588-454D-9B1C-9B4D8A6F6FDE}"/>
              </a:ext>
            </a:extLst>
          </p:cNvPr>
          <p:cNvSpPr txBox="1"/>
          <p:nvPr/>
        </p:nvSpPr>
        <p:spPr>
          <a:xfrm>
            <a:off x="3459380" y="138756"/>
            <a:ext cx="5273238" cy="738664"/>
          </a:xfrm>
          <a:prstGeom prst="rect">
            <a:avLst/>
          </a:prstGeom>
          <a:noFill/>
        </p:spPr>
        <p:txBody>
          <a:bodyPr wrap="none" rtlCol="0">
            <a:spAutoFit/>
          </a:bodyPr>
          <a:lstStyle/>
          <a:p>
            <a:pPr lvl="0" algn="ctr">
              <a:defRPr/>
            </a:pPr>
            <a:r>
              <a:rPr lang="en-US" sz="4200" b="1" dirty="0">
                <a:solidFill>
                  <a:srgbClr val="002060"/>
                </a:solidFill>
                <a:cs typeface="Arial" panose="020B0604020202020204" pitchFamily="34" charset="0"/>
              </a:rPr>
              <a:t>Le rapport de </a:t>
            </a:r>
            <a:r>
              <a:rPr lang="en-US" sz="4200" b="1" dirty="0" err="1">
                <a:solidFill>
                  <a:srgbClr val="002060"/>
                </a:solidFill>
                <a:cs typeface="Arial" panose="020B0604020202020204" pitchFamily="34" charset="0"/>
              </a:rPr>
              <a:t>synthèse</a:t>
            </a:r>
            <a:endParaRPr lang="en-US" sz="4200" b="1" dirty="0">
              <a:solidFill>
                <a:srgbClr val="002060"/>
              </a:solidFill>
              <a:cs typeface="Arial" panose="020B0604020202020204" pitchFamily="34" charset="0"/>
            </a:endParaRPr>
          </a:p>
        </p:txBody>
      </p:sp>
      <p:pic>
        <p:nvPicPr>
          <p:cNvPr id="4" name="Picture 3" descr="A colorful gradient logo&#10;&#10;Description automatically generated">
            <a:extLst>
              <a:ext uri="{FF2B5EF4-FFF2-40B4-BE49-F238E27FC236}">
                <a16:creationId xmlns:a16="http://schemas.microsoft.com/office/drawing/2014/main" id="{54A0232F-AE1D-7D99-ECE5-01454A91CE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pic>
        <p:nvPicPr>
          <p:cNvPr id="6" name="Picture 5">
            <a:extLst>
              <a:ext uri="{FF2B5EF4-FFF2-40B4-BE49-F238E27FC236}">
                <a16:creationId xmlns:a16="http://schemas.microsoft.com/office/drawing/2014/main" id="{FEC08260-F6EE-FC5D-9F18-A0614DDF0D9A}"/>
              </a:ext>
            </a:extLst>
          </p:cNvPr>
          <p:cNvPicPr>
            <a:picLocks noChangeAspect="1"/>
          </p:cNvPicPr>
          <p:nvPr/>
        </p:nvPicPr>
        <p:blipFill>
          <a:blip r:embed="rId3"/>
          <a:stretch>
            <a:fillRect/>
          </a:stretch>
        </p:blipFill>
        <p:spPr>
          <a:xfrm>
            <a:off x="110017" y="3628456"/>
            <a:ext cx="11971965" cy="1514880"/>
          </a:xfrm>
          <a:prstGeom prst="rect">
            <a:avLst/>
          </a:prstGeom>
        </p:spPr>
      </p:pic>
      <p:sp>
        <p:nvSpPr>
          <p:cNvPr id="10" name="Rectangle: Rounded Corners 9">
            <a:extLst>
              <a:ext uri="{FF2B5EF4-FFF2-40B4-BE49-F238E27FC236}">
                <a16:creationId xmlns:a16="http://schemas.microsoft.com/office/drawing/2014/main" id="{1B1A8F2A-02D5-432A-8CD9-36E5425295E8}"/>
              </a:ext>
            </a:extLst>
          </p:cNvPr>
          <p:cNvSpPr/>
          <p:nvPr/>
        </p:nvSpPr>
        <p:spPr>
          <a:xfrm>
            <a:off x="237620" y="4853538"/>
            <a:ext cx="1076830" cy="28979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002060"/>
                </a:solidFill>
              </a:rPr>
              <a:t>Magasin</a:t>
            </a:r>
            <a:r>
              <a:rPr lang="en-US" sz="1400" dirty="0">
                <a:solidFill>
                  <a:srgbClr val="002060"/>
                </a:solidFill>
              </a:rPr>
              <a:t>(s)</a:t>
            </a:r>
            <a:endParaRPr lang="en-IL" sz="1400" dirty="0">
              <a:solidFill>
                <a:srgbClr val="002060"/>
              </a:solidFill>
            </a:endParaRPr>
          </a:p>
        </p:txBody>
      </p:sp>
    </p:spTree>
    <p:extLst>
      <p:ext uri="{BB962C8B-B14F-4D97-AF65-F5344CB8AC3E}">
        <p14:creationId xmlns:p14="http://schemas.microsoft.com/office/powerpoint/2010/main" val="136294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05070E-46B4-4F16-5A91-2B32F988733E}"/>
              </a:ext>
            </a:extLst>
          </p:cNvPr>
          <p:cNvPicPr>
            <a:picLocks noChangeAspect="1"/>
          </p:cNvPicPr>
          <p:nvPr/>
        </p:nvPicPr>
        <p:blipFill>
          <a:blip r:embed="rId2"/>
          <a:stretch>
            <a:fillRect/>
          </a:stretch>
        </p:blipFill>
        <p:spPr>
          <a:xfrm>
            <a:off x="902275" y="1941095"/>
            <a:ext cx="9217054" cy="4186059"/>
          </a:xfrm>
          <a:prstGeom prst="rect">
            <a:avLst/>
          </a:prstGeom>
        </p:spPr>
      </p:pic>
      <p:sp>
        <p:nvSpPr>
          <p:cNvPr id="4" name="Slide Number Placeholder 3">
            <a:extLst>
              <a:ext uri="{FF2B5EF4-FFF2-40B4-BE49-F238E27FC236}">
                <a16:creationId xmlns:a16="http://schemas.microsoft.com/office/drawing/2014/main" id="{62402228-1B98-49FF-843C-C9E06FC6A42E}"/>
              </a:ext>
            </a:extLst>
          </p:cNvPr>
          <p:cNvSpPr>
            <a:spLocks noGrp="1"/>
          </p:cNvSpPr>
          <p:nvPr>
            <p:ph type="sldNum" sz="quarter" idx="12"/>
          </p:nvPr>
        </p:nvSpPr>
        <p:spPr>
          <a:xfrm>
            <a:off x="8610600" y="5927725"/>
            <a:ext cx="2743200" cy="365125"/>
          </a:xfrm>
        </p:spPr>
        <p:txBody>
          <a:bodyPr/>
          <a:lstStyle/>
          <a:p>
            <a:fld id="{CA7EFF72-6E3E-4237-98E3-4B758DC2EAAA}" type="slidenum">
              <a:rPr lang="en-US" smtClean="0"/>
              <a:t>4</a:t>
            </a:fld>
            <a:endParaRPr lang="en-US"/>
          </a:p>
        </p:txBody>
      </p:sp>
      <p:sp>
        <p:nvSpPr>
          <p:cNvPr id="5" name="Rectangle 4">
            <a:extLst>
              <a:ext uri="{FF2B5EF4-FFF2-40B4-BE49-F238E27FC236}">
                <a16:creationId xmlns:a16="http://schemas.microsoft.com/office/drawing/2014/main" id="{11092451-4514-49D2-8551-331299A63384}"/>
              </a:ext>
            </a:extLst>
          </p:cNvPr>
          <p:cNvSpPr/>
          <p:nvPr/>
        </p:nvSpPr>
        <p:spPr>
          <a:xfrm>
            <a:off x="3223013" y="101529"/>
            <a:ext cx="5745971" cy="800219"/>
          </a:xfrm>
          <a:prstGeom prst="rect">
            <a:avLst/>
          </a:prstGeom>
          <a:noFill/>
        </p:spPr>
        <p:txBody>
          <a:bodyPr wrap="square">
            <a:spAutoFit/>
          </a:bodyPr>
          <a:lstStyle/>
          <a:p>
            <a:pPr algn="ctr">
              <a:spcBef>
                <a:spcPct val="0"/>
              </a:spcBef>
            </a:pPr>
            <a:r>
              <a:rPr lang="fr-FR" sz="3200" b="1" dirty="0">
                <a:solidFill>
                  <a:srgbClr val="002060"/>
                </a:solidFill>
                <a:cs typeface="Arial" panose="020B0604020202020204" pitchFamily="34" charset="0"/>
              </a:rPr>
              <a:t>Rapport sur la page principale</a:t>
            </a:r>
          </a:p>
          <a:p>
            <a:pPr algn="ctr">
              <a:spcBef>
                <a:spcPct val="0"/>
              </a:spcBef>
            </a:pPr>
            <a:r>
              <a:rPr lang="fr-FR" sz="1400" dirty="0">
                <a:solidFill>
                  <a:srgbClr val="002060"/>
                </a:solidFill>
                <a:cs typeface="Arial" panose="020B0604020202020204" pitchFamily="34" charset="0"/>
              </a:rPr>
              <a:t>(À l’ouverture des tableaux de bord)</a:t>
            </a:r>
            <a:endParaRPr lang="en-US" sz="1400" dirty="0">
              <a:solidFill>
                <a:srgbClr val="002060"/>
              </a:solidFill>
              <a:cs typeface="Arial" panose="020B0604020202020204" pitchFamily="34" charset="0"/>
            </a:endParaRPr>
          </a:p>
        </p:txBody>
      </p:sp>
      <p:sp>
        <p:nvSpPr>
          <p:cNvPr id="11" name="TextBox 10">
            <a:extLst>
              <a:ext uri="{FF2B5EF4-FFF2-40B4-BE49-F238E27FC236}">
                <a16:creationId xmlns:a16="http://schemas.microsoft.com/office/drawing/2014/main" id="{0AB8CAB1-CEF3-4010-91B6-57945DD88AA3}"/>
              </a:ext>
            </a:extLst>
          </p:cNvPr>
          <p:cNvSpPr txBox="1"/>
          <p:nvPr/>
        </p:nvSpPr>
        <p:spPr>
          <a:xfrm>
            <a:off x="10839332" y="2756266"/>
            <a:ext cx="1230298" cy="523220"/>
          </a:xfrm>
          <a:prstGeom prst="rect">
            <a:avLst/>
          </a:prstGeom>
          <a:noFill/>
        </p:spPr>
        <p:txBody>
          <a:bodyPr wrap="square" rtlCol="0">
            <a:spAutoFit/>
          </a:bodyPr>
          <a:lstStyle/>
          <a:p>
            <a:r>
              <a:rPr lang="en-US" sz="1400" b="1" dirty="0" err="1"/>
              <a:t>Panneau</a:t>
            </a:r>
            <a:r>
              <a:rPr lang="en-US" sz="1400" b="1" dirty="0"/>
              <a:t> de </a:t>
            </a:r>
            <a:r>
              <a:rPr lang="en-US" sz="1400" b="1" dirty="0" err="1"/>
              <a:t>filtre</a:t>
            </a:r>
            <a:endParaRPr lang="en-US" sz="1400" b="1" dirty="0"/>
          </a:p>
        </p:txBody>
      </p:sp>
      <p:sp>
        <p:nvSpPr>
          <p:cNvPr id="13" name="Rectangle 12">
            <a:extLst>
              <a:ext uri="{FF2B5EF4-FFF2-40B4-BE49-F238E27FC236}">
                <a16:creationId xmlns:a16="http://schemas.microsoft.com/office/drawing/2014/main" id="{78936324-9F5C-4A79-8947-5EFF7F7F09DB}"/>
              </a:ext>
            </a:extLst>
          </p:cNvPr>
          <p:cNvSpPr/>
          <p:nvPr/>
        </p:nvSpPr>
        <p:spPr>
          <a:xfrm>
            <a:off x="835674" y="1752820"/>
            <a:ext cx="1181099" cy="209389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404091-FA45-4755-9CD5-BC5F3D85929D}"/>
              </a:ext>
            </a:extLst>
          </p:cNvPr>
          <p:cNvSpPr/>
          <p:nvPr/>
        </p:nvSpPr>
        <p:spPr>
          <a:xfrm>
            <a:off x="2045241" y="1941095"/>
            <a:ext cx="8700425" cy="412941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7EC93F-F0EE-41AD-9C0F-3BF40DF3DD3C}"/>
              </a:ext>
            </a:extLst>
          </p:cNvPr>
          <p:cNvSpPr/>
          <p:nvPr/>
        </p:nvSpPr>
        <p:spPr>
          <a:xfrm>
            <a:off x="9846241" y="3687619"/>
            <a:ext cx="419099" cy="3181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026B0D-7FF5-4DB0-B973-03D0711FE9CF}"/>
              </a:ext>
            </a:extLst>
          </p:cNvPr>
          <p:cNvSpPr txBox="1"/>
          <p:nvPr/>
        </p:nvSpPr>
        <p:spPr>
          <a:xfrm>
            <a:off x="1091434" y="852426"/>
            <a:ext cx="1508746" cy="338554"/>
          </a:xfrm>
          <a:prstGeom prst="rect">
            <a:avLst/>
          </a:prstGeom>
          <a:noFill/>
        </p:spPr>
        <p:txBody>
          <a:bodyPr wrap="none" rtlCol="0">
            <a:spAutoFit/>
          </a:bodyPr>
          <a:lstStyle/>
          <a:p>
            <a:r>
              <a:rPr lang="en-US" sz="1600" b="1" dirty="0"/>
              <a:t>Menu Rapports</a:t>
            </a:r>
          </a:p>
        </p:txBody>
      </p:sp>
      <p:sp>
        <p:nvSpPr>
          <p:cNvPr id="23" name="TextBox 22">
            <a:extLst>
              <a:ext uri="{FF2B5EF4-FFF2-40B4-BE49-F238E27FC236}">
                <a16:creationId xmlns:a16="http://schemas.microsoft.com/office/drawing/2014/main" id="{DD78B005-83BE-4E37-96FB-A6EBC644ED45}"/>
              </a:ext>
            </a:extLst>
          </p:cNvPr>
          <p:cNvSpPr txBox="1"/>
          <p:nvPr/>
        </p:nvSpPr>
        <p:spPr>
          <a:xfrm>
            <a:off x="4351966" y="968850"/>
            <a:ext cx="1763111" cy="523220"/>
          </a:xfrm>
          <a:prstGeom prst="rect">
            <a:avLst/>
          </a:prstGeom>
          <a:noFill/>
        </p:spPr>
        <p:txBody>
          <a:bodyPr wrap="none" rtlCol="0">
            <a:spAutoFit/>
          </a:bodyPr>
          <a:lstStyle/>
          <a:p>
            <a:pPr algn="ctr"/>
            <a:r>
              <a:rPr lang="fr-FR" sz="1400" dirty="0"/>
              <a:t>Temps de production 
U3 min</a:t>
            </a:r>
            <a:endParaRPr lang="en-US" sz="1400" dirty="0"/>
          </a:p>
        </p:txBody>
      </p:sp>
      <p:sp>
        <p:nvSpPr>
          <p:cNvPr id="24" name="TextBox 23">
            <a:extLst>
              <a:ext uri="{FF2B5EF4-FFF2-40B4-BE49-F238E27FC236}">
                <a16:creationId xmlns:a16="http://schemas.microsoft.com/office/drawing/2014/main" id="{03657D53-89AD-4B49-A95F-27C3010071B8}"/>
              </a:ext>
            </a:extLst>
          </p:cNvPr>
          <p:cNvSpPr txBox="1"/>
          <p:nvPr/>
        </p:nvSpPr>
        <p:spPr>
          <a:xfrm>
            <a:off x="6156631" y="985169"/>
            <a:ext cx="1238994" cy="523220"/>
          </a:xfrm>
          <a:prstGeom prst="rect">
            <a:avLst/>
          </a:prstGeom>
          <a:noFill/>
        </p:spPr>
        <p:txBody>
          <a:bodyPr wrap="none" rtlCol="0">
            <a:spAutoFit/>
          </a:bodyPr>
          <a:lstStyle/>
          <a:p>
            <a:pPr algn="ctr"/>
            <a:r>
              <a:rPr lang="en-US" sz="1400" dirty="0" err="1"/>
              <a:t>Chaud</a:t>
            </a:r>
            <a:r>
              <a:rPr lang="en-US" sz="1400" dirty="0"/>
              <a:t> % Frais 
Mon U14</a:t>
            </a:r>
          </a:p>
        </p:txBody>
      </p:sp>
      <p:sp>
        <p:nvSpPr>
          <p:cNvPr id="26" name="TextBox 25">
            <a:extLst>
              <a:ext uri="{FF2B5EF4-FFF2-40B4-BE49-F238E27FC236}">
                <a16:creationId xmlns:a16="http://schemas.microsoft.com/office/drawing/2014/main" id="{F40B0AF7-5A52-4B68-BE9E-E0E8E3B8BE3D}"/>
              </a:ext>
            </a:extLst>
          </p:cNvPr>
          <p:cNvSpPr txBox="1"/>
          <p:nvPr/>
        </p:nvSpPr>
        <p:spPr>
          <a:xfrm>
            <a:off x="7340867" y="950391"/>
            <a:ext cx="1717651" cy="523220"/>
          </a:xfrm>
          <a:prstGeom prst="rect">
            <a:avLst/>
          </a:prstGeom>
          <a:noFill/>
        </p:spPr>
        <p:txBody>
          <a:bodyPr wrap="none" rtlCol="0">
            <a:spAutoFit/>
          </a:bodyPr>
          <a:lstStyle/>
          <a:p>
            <a:pPr algn="ctr"/>
            <a:r>
              <a:rPr lang="fr-FR" sz="1400" dirty="0"/>
              <a:t>À l’heure de la porte 
U30 min</a:t>
            </a:r>
            <a:endParaRPr lang="en-US" sz="1400" dirty="0"/>
          </a:p>
        </p:txBody>
      </p:sp>
      <p:sp>
        <p:nvSpPr>
          <p:cNvPr id="27" name="TextBox 26">
            <a:extLst>
              <a:ext uri="{FF2B5EF4-FFF2-40B4-BE49-F238E27FC236}">
                <a16:creationId xmlns:a16="http://schemas.microsoft.com/office/drawing/2014/main" id="{DEFF4C33-0FF1-4B33-915E-E1AF7EFAADEB}"/>
              </a:ext>
            </a:extLst>
          </p:cNvPr>
          <p:cNvSpPr txBox="1"/>
          <p:nvPr/>
        </p:nvSpPr>
        <p:spPr>
          <a:xfrm>
            <a:off x="9176334" y="989629"/>
            <a:ext cx="1238994" cy="523220"/>
          </a:xfrm>
          <a:prstGeom prst="rect">
            <a:avLst/>
          </a:prstGeom>
          <a:noFill/>
        </p:spPr>
        <p:txBody>
          <a:bodyPr wrap="none" rtlCol="0">
            <a:spAutoFit/>
          </a:bodyPr>
          <a:lstStyle/>
          <a:p>
            <a:pPr algn="ctr"/>
            <a:r>
              <a:rPr lang="en-US" sz="1400" dirty="0" err="1"/>
              <a:t>Chaud</a:t>
            </a:r>
            <a:r>
              <a:rPr lang="en-US" sz="1400" dirty="0"/>
              <a:t> % Frais 
Mon U20</a:t>
            </a:r>
          </a:p>
        </p:txBody>
      </p:sp>
      <p:cxnSp>
        <p:nvCxnSpPr>
          <p:cNvPr id="28" name="Connector: Elbow 27">
            <a:extLst>
              <a:ext uri="{FF2B5EF4-FFF2-40B4-BE49-F238E27FC236}">
                <a16:creationId xmlns:a16="http://schemas.microsoft.com/office/drawing/2014/main" id="{AE5C6D31-770A-4885-BA1C-CC0DFC92640A}"/>
              </a:ext>
            </a:extLst>
          </p:cNvPr>
          <p:cNvCxnSpPr>
            <a:cxnSpLocks/>
          </p:cNvCxnSpPr>
          <p:nvPr/>
        </p:nvCxnSpPr>
        <p:spPr>
          <a:xfrm rot="5400000">
            <a:off x="5995632" y="1807072"/>
            <a:ext cx="949990" cy="265853"/>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54788580-6E48-4C1C-9E48-55DF49350B26}"/>
              </a:ext>
            </a:extLst>
          </p:cNvPr>
          <p:cNvCxnSpPr>
            <a:cxnSpLocks/>
          </p:cNvCxnSpPr>
          <p:nvPr/>
        </p:nvCxnSpPr>
        <p:spPr>
          <a:xfrm rot="5400000">
            <a:off x="7451853" y="1827710"/>
            <a:ext cx="927434" cy="247132"/>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5A2D1B9B-AEFF-4CF3-8740-680D79B5E563}"/>
              </a:ext>
            </a:extLst>
          </p:cNvPr>
          <p:cNvCxnSpPr>
            <a:cxnSpLocks/>
          </p:cNvCxnSpPr>
          <p:nvPr/>
        </p:nvCxnSpPr>
        <p:spPr>
          <a:xfrm rot="5400000">
            <a:off x="9056860" y="1832553"/>
            <a:ext cx="927433" cy="237448"/>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72DAF8C7-A3D1-4479-A703-E3694D2B2D70}"/>
              </a:ext>
            </a:extLst>
          </p:cNvPr>
          <p:cNvCxnSpPr>
            <a:cxnSpLocks/>
          </p:cNvCxnSpPr>
          <p:nvPr/>
        </p:nvCxnSpPr>
        <p:spPr>
          <a:xfrm rot="5400000">
            <a:off x="4511200" y="1816801"/>
            <a:ext cx="927434" cy="268950"/>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DC347A5-4A9F-488E-B025-A5138C22AEA4}"/>
              </a:ext>
            </a:extLst>
          </p:cNvPr>
          <p:cNvSpPr txBox="1"/>
          <p:nvPr/>
        </p:nvSpPr>
        <p:spPr>
          <a:xfrm>
            <a:off x="2600324" y="6111916"/>
            <a:ext cx="1545744" cy="738664"/>
          </a:xfrm>
          <a:prstGeom prst="rect">
            <a:avLst/>
          </a:prstGeom>
          <a:noFill/>
        </p:spPr>
        <p:txBody>
          <a:bodyPr wrap="none" rtlCol="0">
            <a:spAutoFit/>
          </a:bodyPr>
          <a:lstStyle/>
          <a:p>
            <a:r>
              <a:rPr lang="en-US" sz="1400" dirty="0" err="1"/>
              <a:t>Déviations</a:t>
            </a:r>
            <a:r>
              <a:rPr lang="en-US" sz="1400" dirty="0"/>
              <a:t> 
du </a:t>
            </a:r>
            <a:r>
              <a:rPr lang="en-US" sz="1400" dirty="0" err="1"/>
              <a:t>système</a:t>
            </a:r>
            <a:r>
              <a:rPr lang="en-US" sz="1400" dirty="0"/>
              <a:t> 
</a:t>
            </a:r>
            <a:r>
              <a:rPr lang="en-US" sz="1400" dirty="0" err="1"/>
              <a:t>Recommandations</a:t>
            </a:r>
            <a:endParaRPr lang="en-US" sz="1400" dirty="0"/>
          </a:p>
        </p:txBody>
      </p:sp>
      <p:sp>
        <p:nvSpPr>
          <p:cNvPr id="33" name="TextBox 32">
            <a:extLst>
              <a:ext uri="{FF2B5EF4-FFF2-40B4-BE49-F238E27FC236}">
                <a16:creationId xmlns:a16="http://schemas.microsoft.com/office/drawing/2014/main" id="{B04B2DBE-A822-4A47-85B2-5785458CE879}"/>
              </a:ext>
            </a:extLst>
          </p:cNvPr>
          <p:cNvSpPr txBox="1"/>
          <p:nvPr/>
        </p:nvSpPr>
        <p:spPr>
          <a:xfrm>
            <a:off x="5116571" y="6157216"/>
            <a:ext cx="5845131" cy="523220"/>
          </a:xfrm>
          <a:prstGeom prst="rect">
            <a:avLst/>
          </a:prstGeom>
          <a:noFill/>
        </p:spPr>
        <p:txBody>
          <a:bodyPr wrap="square" rtlCol="0">
            <a:spAutoFit/>
          </a:bodyPr>
          <a:lstStyle/>
          <a:p>
            <a:r>
              <a:rPr lang="fr-FR" sz="1400" dirty="0"/>
              <a:t>Productivité du chauffeur (nombre de livraisons par heure et par chauffeur et par magasin)</a:t>
            </a:r>
            <a:endParaRPr lang="en-US" sz="1400" dirty="0"/>
          </a:p>
        </p:txBody>
      </p:sp>
      <p:cxnSp>
        <p:nvCxnSpPr>
          <p:cNvPr id="34" name="Connector: Elbow 33">
            <a:extLst>
              <a:ext uri="{FF2B5EF4-FFF2-40B4-BE49-F238E27FC236}">
                <a16:creationId xmlns:a16="http://schemas.microsoft.com/office/drawing/2014/main" id="{271688B8-0C63-47C7-B908-EFBE38FA5A81}"/>
              </a:ext>
            </a:extLst>
          </p:cNvPr>
          <p:cNvCxnSpPr>
            <a:cxnSpLocks/>
          </p:cNvCxnSpPr>
          <p:nvPr/>
        </p:nvCxnSpPr>
        <p:spPr>
          <a:xfrm rot="16200000" flipV="1">
            <a:off x="3007524" y="5881709"/>
            <a:ext cx="306292" cy="150862"/>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6EB312FE-BD64-4806-A0C9-C5F7C327477C}"/>
              </a:ext>
            </a:extLst>
          </p:cNvPr>
          <p:cNvCxnSpPr>
            <a:cxnSpLocks/>
          </p:cNvCxnSpPr>
          <p:nvPr/>
        </p:nvCxnSpPr>
        <p:spPr>
          <a:xfrm rot="16200000" flipV="1">
            <a:off x="5496938" y="5704463"/>
            <a:ext cx="571683" cy="402258"/>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D81DC9E4-9408-45FD-93F9-7233507CC673}"/>
              </a:ext>
            </a:extLst>
          </p:cNvPr>
          <p:cNvCxnSpPr/>
          <p:nvPr/>
        </p:nvCxnSpPr>
        <p:spPr>
          <a:xfrm rot="5400000">
            <a:off x="1339204" y="1376240"/>
            <a:ext cx="591235" cy="161925"/>
          </a:xfrm>
          <a:prstGeom prst="bentConnector3">
            <a:avLst>
              <a:gd name="adj1" fmla="val 5000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5E247212-DE95-4BF3-9393-D49B12E089FD}"/>
              </a:ext>
            </a:extLst>
          </p:cNvPr>
          <p:cNvCxnSpPr>
            <a:cxnSpLocks/>
            <a:stCxn id="11" idx="2"/>
            <a:endCxn id="15" idx="3"/>
          </p:cNvCxnSpPr>
          <p:nvPr/>
        </p:nvCxnSpPr>
        <p:spPr>
          <a:xfrm rot="5400000">
            <a:off x="10576299" y="2968528"/>
            <a:ext cx="567225" cy="1189141"/>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D5F7510E-3D1D-48A8-BDE9-D609400B98E6}"/>
              </a:ext>
            </a:extLst>
          </p:cNvPr>
          <p:cNvSpPr/>
          <p:nvPr/>
        </p:nvSpPr>
        <p:spPr>
          <a:xfrm>
            <a:off x="6448988" y="5638649"/>
            <a:ext cx="1228850" cy="24471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rgbClr val="002060"/>
                </a:solidFill>
              </a:rPr>
              <a:t>Magasin</a:t>
            </a:r>
            <a:r>
              <a:rPr lang="en-US" sz="1200" dirty="0">
                <a:solidFill>
                  <a:srgbClr val="002060"/>
                </a:solidFill>
              </a:rPr>
              <a:t>(s)</a:t>
            </a:r>
            <a:endParaRPr lang="en-IL" sz="1200" dirty="0">
              <a:solidFill>
                <a:srgbClr val="002060"/>
              </a:solidFill>
            </a:endParaRPr>
          </a:p>
        </p:txBody>
      </p:sp>
      <p:pic>
        <p:nvPicPr>
          <p:cNvPr id="2" name="Picture 1" descr="A colorful gradient logo&#10;&#10;Description automatically generated">
            <a:extLst>
              <a:ext uri="{FF2B5EF4-FFF2-40B4-BE49-F238E27FC236}">
                <a16:creationId xmlns:a16="http://schemas.microsoft.com/office/drawing/2014/main" id="{AA418274-FEFF-988D-5F6D-6BC238401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cxnSp>
        <p:nvCxnSpPr>
          <p:cNvPr id="10" name="Connector: Elbow 9">
            <a:extLst>
              <a:ext uri="{FF2B5EF4-FFF2-40B4-BE49-F238E27FC236}">
                <a16:creationId xmlns:a16="http://schemas.microsoft.com/office/drawing/2014/main" id="{FD800263-61B6-F1FA-5CAC-0C5A664E8B61}"/>
              </a:ext>
            </a:extLst>
          </p:cNvPr>
          <p:cNvCxnSpPr>
            <a:cxnSpLocks/>
          </p:cNvCxnSpPr>
          <p:nvPr/>
        </p:nvCxnSpPr>
        <p:spPr>
          <a:xfrm rot="16200000" flipV="1">
            <a:off x="2923914" y="5045755"/>
            <a:ext cx="306292" cy="150862"/>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363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1303F5-8268-43A9-8BC0-88C024B00564}"/>
              </a:ext>
            </a:extLst>
          </p:cNvPr>
          <p:cNvPicPr>
            <a:picLocks noChangeAspect="1"/>
          </p:cNvPicPr>
          <p:nvPr/>
        </p:nvPicPr>
        <p:blipFill>
          <a:blip r:embed="rId2"/>
          <a:stretch>
            <a:fillRect/>
          </a:stretch>
        </p:blipFill>
        <p:spPr>
          <a:xfrm>
            <a:off x="1347785" y="1711924"/>
            <a:ext cx="9496425" cy="4779126"/>
          </a:xfrm>
          <a:prstGeom prst="rect">
            <a:avLst/>
          </a:prstGeom>
        </p:spPr>
      </p:pic>
      <p:sp>
        <p:nvSpPr>
          <p:cNvPr id="4" name="Slide Number Placeholder 3">
            <a:extLst>
              <a:ext uri="{FF2B5EF4-FFF2-40B4-BE49-F238E27FC236}">
                <a16:creationId xmlns:a16="http://schemas.microsoft.com/office/drawing/2014/main" id="{8993E616-970A-4D7C-AE3E-819C8F589318}"/>
              </a:ext>
            </a:extLst>
          </p:cNvPr>
          <p:cNvSpPr>
            <a:spLocks noGrp="1"/>
          </p:cNvSpPr>
          <p:nvPr>
            <p:ph type="sldNum" sz="quarter" idx="12"/>
          </p:nvPr>
        </p:nvSpPr>
        <p:spPr>
          <a:xfrm>
            <a:off x="8827417" y="6318643"/>
            <a:ext cx="2743200" cy="365125"/>
          </a:xfrm>
        </p:spPr>
        <p:txBody>
          <a:bodyPr/>
          <a:lstStyle/>
          <a:p>
            <a:fld id="{CA7EFF72-6E3E-4237-98E3-4B758DC2EAAA}" type="slidenum">
              <a:rPr lang="en-US" smtClean="0"/>
              <a:t>40</a:t>
            </a:fld>
            <a:endParaRPr lang="en-US"/>
          </a:p>
        </p:txBody>
      </p:sp>
      <p:sp>
        <p:nvSpPr>
          <p:cNvPr id="6" name="Rectangle 5">
            <a:extLst>
              <a:ext uri="{FF2B5EF4-FFF2-40B4-BE49-F238E27FC236}">
                <a16:creationId xmlns:a16="http://schemas.microsoft.com/office/drawing/2014/main" id="{46AF562C-5D67-42A9-B091-DA8D3DDD516F}"/>
              </a:ext>
            </a:extLst>
          </p:cNvPr>
          <p:cNvSpPr/>
          <p:nvPr/>
        </p:nvSpPr>
        <p:spPr>
          <a:xfrm>
            <a:off x="3973076" y="119633"/>
            <a:ext cx="4245842" cy="584775"/>
          </a:xfrm>
          <a:prstGeom prst="rect">
            <a:avLst/>
          </a:prstGeom>
          <a:solidFill>
            <a:schemeClr val="bg1"/>
          </a:solidFill>
        </p:spPr>
        <p:txBody>
          <a:bodyPr wrap="none">
            <a:spAutoFit/>
          </a:bodyPr>
          <a:lstStyle/>
          <a:p>
            <a:pPr algn="ctr"/>
            <a:r>
              <a:rPr lang="en-US" sz="3200" b="1" dirty="0">
                <a:solidFill>
                  <a:srgbClr val="002060"/>
                </a:solidFill>
                <a:cs typeface="Arial" panose="020B0604020202020204" pitchFamily="34" charset="0"/>
              </a:rPr>
              <a:t>Exportation de rapports</a:t>
            </a:r>
            <a:endParaRPr lang="he-IL" sz="3200" b="1" dirty="0">
              <a:solidFill>
                <a:srgbClr val="002060"/>
              </a:solidFill>
              <a:cs typeface="Arial" panose="020B0604020202020204" pitchFamily="34" charset="0"/>
            </a:endParaRPr>
          </a:p>
        </p:txBody>
      </p:sp>
      <p:sp>
        <p:nvSpPr>
          <p:cNvPr id="7" name="TextBox 6">
            <a:extLst>
              <a:ext uri="{FF2B5EF4-FFF2-40B4-BE49-F238E27FC236}">
                <a16:creationId xmlns:a16="http://schemas.microsoft.com/office/drawing/2014/main" id="{6A0FE8C7-32D4-41CA-9B71-9C6C82980F48}"/>
              </a:ext>
            </a:extLst>
          </p:cNvPr>
          <p:cNvSpPr txBox="1"/>
          <p:nvPr/>
        </p:nvSpPr>
        <p:spPr>
          <a:xfrm>
            <a:off x="389308" y="824803"/>
            <a:ext cx="11413381" cy="584775"/>
          </a:xfrm>
          <a:prstGeom prst="rect">
            <a:avLst/>
          </a:prstGeom>
          <a:noFill/>
        </p:spPr>
        <p:txBody>
          <a:bodyPr wrap="none" rtlCol="0">
            <a:spAutoFit/>
          </a:bodyPr>
          <a:lstStyle/>
          <a:p>
            <a:pPr algn="ctr"/>
            <a:r>
              <a:rPr lang="fr-FR" sz="1600" dirty="0"/>
              <a:t>Il est possible d’exporter des rapports des tableaux de bord vers une feuille Excel. 
Cela apparaît sous la forme de 3 points à côté de chaque rapport/donnée. Cliquez sur l’icône des 3 points, puis cliquez sur « Exporter ».</a:t>
            </a:r>
            <a:endParaRPr lang="en-US" sz="1600" dirty="0"/>
          </a:p>
        </p:txBody>
      </p:sp>
      <p:sp>
        <p:nvSpPr>
          <p:cNvPr id="8" name="Oval 7">
            <a:extLst>
              <a:ext uri="{FF2B5EF4-FFF2-40B4-BE49-F238E27FC236}">
                <a16:creationId xmlns:a16="http://schemas.microsoft.com/office/drawing/2014/main" id="{9957223C-6CCD-4BBF-A51D-780834130736}"/>
              </a:ext>
            </a:extLst>
          </p:cNvPr>
          <p:cNvSpPr/>
          <p:nvPr/>
        </p:nvSpPr>
        <p:spPr>
          <a:xfrm>
            <a:off x="5562600" y="2371725"/>
            <a:ext cx="285750" cy="3905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9" name="Oval 18">
            <a:extLst>
              <a:ext uri="{FF2B5EF4-FFF2-40B4-BE49-F238E27FC236}">
                <a16:creationId xmlns:a16="http://schemas.microsoft.com/office/drawing/2014/main" id="{4DA5AA2D-B6D5-497A-BC8E-5C146C70292C}"/>
              </a:ext>
            </a:extLst>
          </p:cNvPr>
          <p:cNvSpPr/>
          <p:nvPr/>
        </p:nvSpPr>
        <p:spPr>
          <a:xfrm>
            <a:off x="10406065" y="4505325"/>
            <a:ext cx="285750" cy="3905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Oval 19">
            <a:extLst>
              <a:ext uri="{FF2B5EF4-FFF2-40B4-BE49-F238E27FC236}">
                <a16:creationId xmlns:a16="http://schemas.microsoft.com/office/drawing/2014/main" id="{B27D6FAF-8B13-4B59-B0DE-D5584571BC0F}"/>
              </a:ext>
            </a:extLst>
          </p:cNvPr>
          <p:cNvSpPr/>
          <p:nvPr/>
        </p:nvSpPr>
        <p:spPr>
          <a:xfrm>
            <a:off x="10406065" y="2371725"/>
            <a:ext cx="285750" cy="3905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12" name="Straight Arrow Connector 11">
            <a:extLst>
              <a:ext uri="{FF2B5EF4-FFF2-40B4-BE49-F238E27FC236}">
                <a16:creationId xmlns:a16="http://schemas.microsoft.com/office/drawing/2014/main" id="{894EDF83-0598-4C16-A545-40FBFE4D423D}"/>
              </a:ext>
            </a:extLst>
          </p:cNvPr>
          <p:cNvCxnSpPr/>
          <p:nvPr/>
        </p:nvCxnSpPr>
        <p:spPr>
          <a:xfrm flipH="1">
            <a:off x="10844210" y="5105400"/>
            <a:ext cx="72640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EABCFB45-922C-422C-86CF-306D677008AB}"/>
              </a:ext>
            </a:extLst>
          </p:cNvPr>
          <p:cNvSpPr/>
          <p:nvPr/>
        </p:nvSpPr>
        <p:spPr>
          <a:xfrm>
            <a:off x="1276350" y="5819776"/>
            <a:ext cx="550067" cy="82357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002060"/>
                </a:solidFill>
              </a:rPr>
              <a:t>Magasin</a:t>
            </a:r>
            <a:r>
              <a:rPr lang="en-US" sz="1400" dirty="0">
                <a:solidFill>
                  <a:srgbClr val="002060"/>
                </a:solidFill>
              </a:rPr>
              <a:t>(s)</a:t>
            </a:r>
            <a:endParaRPr lang="en-IL" sz="1400" dirty="0">
              <a:solidFill>
                <a:srgbClr val="002060"/>
              </a:solidFill>
            </a:endParaRPr>
          </a:p>
        </p:txBody>
      </p:sp>
      <p:pic>
        <p:nvPicPr>
          <p:cNvPr id="2" name="Picture 1" descr="A colorful gradient logo&#10;&#10;Description automatically generated">
            <a:extLst>
              <a:ext uri="{FF2B5EF4-FFF2-40B4-BE49-F238E27FC236}">
                <a16:creationId xmlns:a16="http://schemas.microsoft.com/office/drawing/2014/main" id="{68E38288-264D-187F-B52E-049964E49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4059247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93E616-970A-4D7C-AE3E-819C8F589318}"/>
              </a:ext>
            </a:extLst>
          </p:cNvPr>
          <p:cNvSpPr>
            <a:spLocks noGrp="1"/>
          </p:cNvSpPr>
          <p:nvPr>
            <p:ph type="sldNum" sz="quarter" idx="12"/>
          </p:nvPr>
        </p:nvSpPr>
        <p:spPr>
          <a:xfrm>
            <a:off x="8827417" y="6318643"/>
            <a:ext cx="2743200" cy="365125"/>
          </a:xfrm>
        </p:spPr>
        <p:txBody>
          <a:bodyPr/>
          <a:lstStyle/>
          <a:p>
            <a:fld id="{CA7EFF72-6E3E-4237-98E3-4B758DC2EAAA}" type="slidenum">
              <a:rPr lang="en-US" smtClean="0"/>
              <a:t>41</a:t>
            </a:fld>
            <a:endParaRPr lang="en-US"/>
          </a:p>
        </p:txBody>
      </p:sp>
      <p:sp>
        <p:nvSpPr>
          <p:cNvPr id="6" name="Rectangle 5">
            <a:extLst>
              <a:ext uri="{FF2B5EF4-FFF2-40B4-BE49-F238E27FC236}">
                <a16:creationId xmlns:a16="http://schemas.microsoft.com/office/drawing/2014/main" id="{46AF562C-5D67-42A9-B091-DA8D3DDD516F}"/>
              </a:ext>
            </a:extLst>
          </p:cNvPr>
          <p:cNvSpPr/>
          <p:nvPr/>
        </p:nvSpPr>
        <p:spPr>
          <a:xfrm>
            <a:off x="4240972" y="406209"/>
            <a:ext cx="3710055" cy="584775"/>
          </a:xfrm>
          <a:prstGeom prst="rect">
            <a:avLst/>
          </a:prstGeom>
          <a:solidFill>
            <a:schemeClr val="bg1"/>
          </a:solidFill>
        </p:spPr>
        <p:txBody>
          <a:bodyPr wrap="none">
            <a:spAutoFit/>
          </a:bodyPr>
          <a:lstStyle/>
          <a:p>
            <a:pPr algn="ctr"/>
            <a:r>
              <a:rPr lang="en-US" sz="3200" b="1" dirty="0" err="1">
                <a:solidFill>
                  <a:srgbClr val="002060"/>
                </a:solidFill>
                <a:cs typeface="Arial" panose="020B0604020202020204" pitchFamily="34" charset="0"/>
              </a:rPr>
              <a:t>Calcul</a:t>
            </a:r>
            <a:r>
              <a:rPr lang="en-US" sz="3200" b="1" dirty="0">
                <a:solidFill>
                  <a:srgbClr val="002060"/>
                </a:solidFill>
                <a:cs typeface="Arial" panose="020B0604020202020204" pitchFamily="34" charset="0"/>
              </a:rPr>
              <a:t> des </a:t>
            </a:r>
            <a:r>
              <a:rPr lang="en-US" sz="3200" b="1" dirty="0" err="1">
                <a:solidFill>
                  <a:srgbClr val="002060"/>
                </a:solidFill>
                <a:cs typeface="Arial" panose="020B0604020202020204" pitchFamily="34" charset="0"/>
              </a:rPr>
              <a:t>métriques</a:t>
            </a:r>
            <a:endParaRPr lang="he-IL" sz="3200" b="1" dirty="0">
              <a:solidFill>
                <a:srgbClr val="002060"/>
              </a:solidFill>
              <a:cs typeface="Arial" panose="020B0604020202020204" pitchFamily="34" charset="0"/>
            </a:endParaRPr>
          </a:p>
        </p:txBody>
      </p:sp>
      <p:sp>
        <p:nvSpPr>
          <p:cNvPr id="19" name="Rectangle 18">
            <a:extLst>
              <a:ext uri="{FF2B5EF4-FFF2-40B4-BE49-F238E27FC236}">
                <a16:creationId xmlns:a16="http://schemas.microsoft.com/office/drawing/2014/main" id="{1E45FE46-9738-4C45-8483-E18031A1A4A9}"/>
              </a:ext>
            </a:extLst>
          </p:cNvPr>
          <p:cNvSpPr/>
          <p:nvPr/>
        </p:nvSpPr>
        <p:spPr>
          <a:xfrm>
            <a:off x="2614538" y="3630837"/>
            <a:ext cx="2846420" cy="1815882"/>
          </a:xfrm>
          <a:prstGeom prst="rect">
            <a:avLst/>
          </a:prstGeom>
          <a:solidFill>
            <a:schemeClr val="accent3">
              <a:lumMod val="40000"/>
              <a:lumOff val="60000"/>
            </a:schemeClr>
          </a:solidFill>
          <a:ln>
            <a:solidFill>
              <a:srgbClr val="002060"/>
            </a:solidFill>
          </a:ln>
        </p:spPr>
        <p:txBody>
          <a:bodyPr wrap="square">
            <a:spAutoFit/>
          </a:bodyPr>
          <a:lstStyle/>
          <a:p>
            <a:r>
              <a:rPr lang="fr-FR" sz="1600" b="1" dirty="0"/>
              <a:t>Hot &amp; </a:t>
            </a:r>
            <a:r>
              <a:rPr lang="fr-FR" sz="1600" b="1" dirty="0" err="1"/>
              <a:t>Fresh</a:t>
            </a:r>
            <a:r>
              <a:rPr lang="fr-FR" sz="1600" b="1" dirty="0"/>
              <a:t> U20
</a:t>
            </a:r>
            <a:r>
              <a:rPr lang="fr-FR" sz="1600" dirty="0"/>
              <a:t>Calculé à partir du temps d’emballage de la commande jusqu’à son heure de livraison, si le temps était inférieur à 20 minutes, la commande est arrivée chaude et fraîche</a:t>
            </a:r>
            <a:endParaRPr lang="en-US" sz="1600" dirty="0"/>
          </a:p>
        </p:txBody>
      </p:sp>
      <p:sp>
        <p:nvSpPr>
          <p:cNvPr id="20" name="TextBox 19">
            <a:extLst>
              <a:ext uri="{FF2B5EF4-FFF2-40B4-BE49-F238E27FC236}">
                <a16:creationId xmlns:a16="http://schemas.microsoft.com/office/drawing/2014/main" id="{E3F1C931-478C-4BF2-9B9F-EBC5931CF8B4}"/>
              </a:ext>
            </a:extLst>
          </p:cNvPr>
          <p:cNvSpPr txBox="1"/>
          <p:nvPr/>
        </p:nvSpPr>
        <p:spPr>
          <a:xfrm>
            <a:off x="7002430" y="1706787"/>
            <a:ext cx="3020058" cy="1077218"/>
          </a:xfrm>
          <a:prstGeom prst="rect">
            <a:avLst/>
          </a:prstGeom>
          <a:solidFill>
            <a:schemeClr val="accent3">
              <a:lumMod val="40000"/>
              <a:lumOff val="60000"/>
            </a:schemeClr>
          </a:solidFill>
          <a:ln>
            <a:solidFill>
              <a:srgbClr val="002060"/>
            </a:solidFill>
          </a:ln>
        </p:spPr>
        <p:txBody>
          <a:bodyPr wrap="none" rtlCol="0">
            <a:spAutoFit/>
          </a:bodyPr>
          <a:lstStyle/>
          <a:p>
            <a:r>
              <a:rPr lang="fr-FR" sz="1600" b="1" dirty="0"/>
              <a:t>OTD U14
</a:t>
            </a:r>
            <a:r>
              <a:rPr lang="fr-FR" sz="1600" dirty="0"/>
              <a:t>Calculé à partir du moment où le 
a été prise jusqu’à ce que le 
La commande a été expédiée</a:t>
            </a:r>
            <a:endParaRPr lang="en-US" sz="1600" dirty="0"/>
          </a:p>
        </p:txBody>
      </p:sp>
      <p:sp>
        <p:nvSpPr>
          <p:cNvPr id="22" name="TextBox 21">
            <a:extLst>
              <a:ext uri="{FF2B5EF4-FFF2-40B4-BE49-F238E27FC236}">
                <a16:creationId xmlns:a16="http://schemas.microsoft.com/office/drawing/2014/main" id="{5E9DF66B-BDB0-40AA-B9FC-67C784FB8E6D}"/>
              </a:ext>
            </a:extLst>
          </p:cNvPr>
          <p:cNvSpPr txBox="1"/>
          <p:nvPr/>
        </p:nvSpPr>
        <p:spPr>
          <a:xfrm>
            <a:off x="2614537" y="1706787"/>
            <a:ext cx="3305200" cy="1077218"/>
          </a:xfrm>
          <a:prstGeom prst="rect">
            <a:avLst/>
          </a:prstGeom>
          <a:solidFill>
            <a:schemeClr val="accent3">
              <a:lumMod val="40000"/>
              <a:lumOff val="60000"/>
            </a:schemeClr>
          </a:solidFill>
          <a:ln>
            <a:solidFill>
              <a:srgbClr val="002060"/>
            </a:solidFill>
          </a:ln>
        </p:spPr>
        <p:txBody>
          <a:bodyPr wrap="none" rtlCol="0">
            <a:spAutoFit/>
          </a:bodyPr>
          <a:lstStyle/>
          <a:p>
            <a:r>
              <a:rPr lang="fr-FR" sz="1600" b="1" dirty="0"/>
              <a:t>ATD 
</a:t>
            </a:r>
            <a:r>
              <a:rPr lang="fr-FR" sz="1600" dirty="0"/>
              <a:t>Calculé à partir de l’heure 
L’ordre a été pris jusqu’à ce qu’il soit 
livré au client</a:t>
            </a:r>
            <a:endParaRPr lang="en-US" sz="1600" dirty="0"/>
          </a:p>
        </p:txBody>
      </p:sp>
      <p:sp>
        <p:nvSpPr>
          <p:cNvPr id="23" name="TextBox 22">
            <a:extLst>
              <a:ext uri="{FF2B5EF4-FFF2-40B4-BE49-F238E27FC236}">
                <a16:creationId xmlns:a16="http://schemas.microsoft.com/office/drawing/2014/main" id="{48C75FFE-7FA6-488F-9653-E0B3F783FFA4}"/>
              </a:ext>
            </a:extLst>
          </p:cNvPr>
          <p:cNvSpPr txBox="1"/>
          <p:nvPr/>
        </p:nvSpPr>
        <p:spPr>
          <a:xfrm>
            <a:off x="7002430" y="3630837"/>
            <a:ext cx="2626616" cy="1815882"/>
          </a:xfrm>
          <a:prstGeom prst="rect">
            <a:avLst/>
          </a:prstGeom>
          <a:solidFill>
            <a:schemeClr val="accent3">
              <a:lumMod val="40000"/>
              <a:lumOff val="60000"/>
            </a:schemeClr>
          </a:solidFill>
          <a:ln>
            <a:solidFill>
              <a:srgbClr val="002060"/>
            </a:solidFill>
          </a:ln>
        </p:spPr>
        <p:txBody>
          <a:bodyPr wrap="square" rtlCol="0">
            <a:spAutoFit/>
          </a:bodyPr>
          <a:lstStyle/>
          <a:p>
            <a:r>
              <a:rPr lang="fr-FR" sz="1600" b="1" dirty="0"/>
              <a:t>Production U3
</a:t>
            </a:r>
            <a:r>
              <a:rPr lang="fr-FR" sz="1600" dirty="0"/>
              <a:t>Calculé à partir du moment où l’ordre est apparu sur le KDS jusqu’à ce que l’ordre soit repoussé
(N’inclut pas les commandes en attente)</a:t>
            </a:r>
            <a:endParaRPr lang="en-US" sz="1600" dirty="0"/>
          </a:p>
        </p:txBody>
      </p:sp>
      <p:pic>
        <p:nvPicPr>
          <p:cNvPr id="2" name="Picture 1" descr="A colorful gradient logo&#10;&#10;Description automatically generated">
            <a:extLst>
              <a:ext uri="{FF2B5EF4-FFF2-40B4-BE49-F238E27FC236}">
                <a16:creationId xmlns:a16="http://schemas.microsoft.com/office/drawing/2014/main" id="{A5D33E4F-ED23-FBE0-D77E-26C97D9DB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104637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Elbow Connector 24">
            <a:extLst>
              <a:ext uri="{FF2B5EF4-FFF2-40B4-BE49-F238E27FC236}">
                <a16:creationId xmlns:a16="http://schemas.microsoft.com/office/drawing/2014/main" id="{006C4467-6707-45C8-8FC7-5447503ADCD8}"/>
              </a:ext>
            </a:extLst>
          </p:cNvPr>
          <p:cNvCxnSpPr>
            <a:cxnSpLocks/>
            <a:stCxn id="25" idx="3"/>
          </p:cNvCxnSpPr>
          <p:nvPr/>
        </p:nvCxnSpPr>
        <p:spPr>
          <a:xfrm flipV="1">
            <a:off x="3484288" y="3989542"/>
            <a:ext cx="5416783" cy="785239"/>
          </a:xfrm>
          <a:prstGeom prst="bentConnector3">
            <a:avLst>
              <a:gd name="adj1" fmla="val 50000"/>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839A662-5CFA-DC52-C14E-40161417D3EB}"/>
              </a:ext>
            </a:extLst>
          </p:cNvPr>
          <p:cNvPicPr>
            <a:picLocks noChangeAspect="1"/>
          </p:cNvPicPr>
          <p:nvPr/>
        </p:nvPicPr>
        <p:blipFill>
          <a:blip r:embed="rId2"/>
          <a:stretch>
            <a:fillRect/>
          </a:stretch>
        </p:blipFill>
        <p:spPr>
          <a:xfrm>
            <a:off x="231972" y="1564555"/>
            <a:ext cx="3252316" cy="4721946"/>
          </a:xfrm>
          <a:prstGeom prst="rect">
            <a:avLst/>
          </a:prstGeom>
        </p:spPr>
      </p:pic>
      <p:sp>
        <p:nvSpPr>
          <p:cNvPr id="4" name="TextBox 3"/>
          <p:cNvSpPr txBox="1"/>
          <p:nvPr/>
        </p:nvSpPr>
        <p:spPr>
          <a:xfrm>
            <a:off x="2253057" y="827090"/>
            <a:ext cx="7685887" cy="584775"/>
          </a:xfrm>
          <a:prstGeom prst="rect">
            <a:avLst/>
          </a:prstGeom>
          <a:noFill/>
        </p:spPr>
        <p:txBody>
          <a:bodyPr wrap="none" rtlCol="1">
            <a:spAutoFit/>
          </a:bodyPr>
          <a:lstStyle/>
          <a:p>
            <a:pPr algn="ctr"/>
            <a:r>
              <a:rPr lang="fr-FR" sz="1600" b="1" dirty="0"/>
              <a:t>Sur le côté droit de l’écran, cliquez sur l’icône de filtre pour ouvrir le panneau de filtre.
Choisissez ensuite les dates et le(s) magasin(s) concerné(s) que vous souhaitez examiner.</a:t>
            </a:r>
            <a:endParaRPr lang="he-IL" sz="1600" b="1" dirty="0"/>
          </a:p>
        </p:txBody>
      </p:sp>
      <p:sp>
        <p:nvSpPr>
          <p:cNvPr id="6" name="TextBox 5"/>
          <p:cNvSpPr txBox="1"/>
          <p:nvPr/>
        </p:nvSpPr>
        <p:spPr>
          <a:xfrm>
            <a:off x="4227733" y="2356117"/>
            <a:ext cx="3378554" cy="1077218"/>
          </a:xfrm>
          <a:prstGeom prst="rect">
            <a:avLst/>
          </a:prstGeom>
          <a:noFill/>
        </p:spPr>
        <p:txBody>
          <a:bodyPr wrap="none" rtlCol="1">
            <a:spAutoFit/>
          </a:bodyPr>
          <a:lstStyle/>
          <a:p>
            <a:r>
              <a:rPr lang="fr-FR" sz="1600" b="1" dirty="0"/>
              <a:t>Sélectionner une date
À l’ouverture du tableau de bord,
La plage de dates par défaut est pour 
la veille</a:t>
            </a:r>
            <a:endParaRPr lang="he-IL" sz="1600" dirty="0"/>
          </a:p>
        </p:txBody>
      </p:sp>
      <p:sp>
        <p:nvSpPr>
          <p:cNvPr id="7" name="TextBox 6"/>
          <p:cNvSpPr txBox="1"/>
          <p:nvPr/>
        </p:nvSpPr>
        <p:spPr>
          <a:xfrm>
            <a:off x="4227733" y="4120374"/>
            <a:ext cx="3607078" cy="338554"/>
          </a:xfrm>
          <a:prstGeom prst="rect">
            <a:avLst/>
          </a:prstGeom>
          <a:noFill/>
        </p:spPr>
        <p:txBody>
          <a:bodyPr wrap="none" rtlCol="1">
            <a:spAutoFit/>
          </a:bodyPr>
          <a:lstStyle/>
          <a:p>
            <a:r>
              <a:rPr lang="fr-FR" sz="1600" b="1" dirty="0"/>
              <a:t>Sélectionnez le(s) numéro(s) de magasin</a:t>
            </a:r>
            <a:endParaRPr lang="he-IL" sz="1600" b="1" dirty="0"/>
          </a:p>
        </p:txBody>
      </p:sp>
      <p:cxnSp>
        <p:nvCxnSpPr>
          <p:cNvPr id="8" name="Shape 12"/>
          <p:cNvCxnSpPr>
            <a:cxnSpLocks/>
          </p:cNvCxnSpPr>
          <p:nvPr/>
        </p:nvCxnSpPr>
        <p:spPr>
          <a:xfrm flipV="1">
            <a:off x="3430825" y="2519593"/>
            <a:ext cx="796908" cy="183814"/>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27733" y="3440371"/>
            <a:ext cx="4567982" cy="338554"/>
          </a:xfrm>
          <a:prstGeom prst="rect">
            <a:avLst/>
          </a:prstGeom>
          <a:noFill/>
        </p:spPr>
        <p:txBody>
          <a:bodyPr wrap="none" rtlCol="1">
            <a:spAutoFit/>
          </a:bodyPr>
          <a:lstStyle/>
          <a:p>
            <a:r>
              <a:rPr lang="fr-FR" sz="1600" b="1" dirty="0"/>
              <a:t>Sélectionnez Date pour afficher les données jusqu’à</a:t>
            </a:r>
            <a:endParaRPr lang="he-IL" sz="1600" b="1" dirty="0"/>
          </a:p>
        </p:txBody>
      </p:sp>
      <p:sp>
        <p:nvSpPr>
          <p:cNvPr id="12" name="TextBox 11"/>
          <p:cNvSpPr txBox="1"/>
          <p:nvPr/>
        </p:nvSpPr>
        <p:spPr>
          <a:xfrm>
            <a:off x="4227733" y="4399121"/>
            <a:ext cx="4454553" cy="338554"/>
          </a:xfrm>
          <a:prstGeom prst="rect">
            <a:avLst/>
          </a:prstGeom>
          <a:noFill/>
        </p:spPr>
        <p:txBody>
          <a:bodyPr wrap="none" rtlCol="1">
            <a:spAutoFit/>
          </a:bodyPr>
          <a:lstStyle/>
          <a:p>
            <a:r>
              <a:rPr lang="fr-FR" sz="1600" dirty="0"/>
              <a:t>Cochez la case pour sélectionner ou désélectionner</a:t>
            </a:r>
            <a:endParaRPr lang="he-IL" sz="1600" dirty="0"/>
          </a:p>
        </p:txBody>
      </p:sp>
      <p:sp>
        <p:nvSpPr>
          <p:cNvPr id="13" name="TextBox 12"/>
          <p:cNvSpPr txBox="1"/>
          <p:nvPr/>
        </p:nvSpPr>
        <p:spPr>
          <a:xfrm>
            <a:off x="4207761" y="5116034"/>
            <a:ext cx="3293146" cy="584775"/>
          </a:xfrm>
          <a:prstGeom prst="rect">
            <a:avLst/>
          </a:prstGeom>
          <a:noFill/>
        </p:spPr>
        <p:txBody>
          <a:bodyPr wrap="none" rtlCol="1">
            <a:spAutoFit/>
          </a:bodyPr>
          <a:lstStyle/>
          <a:p>
            <a:r>
              <a:rPr lang="fr-FR" sz="1600" dirty="0"/>
              <a:t>Après avoir choisi la bonne date 
et magasin(s), cliquez sur « Envoyer »</a:t>
            </a:r>
            <a:endParaRPr lang="he-IL" sz="1600" b="1" dirty="0"/>
          </a:p>
        </p:txBody>
      </p:sp>
      <p:cxnSp>
        <p:nvCxnSpPr>
          <p:cNvPr id="15" name="Elbow Connector 24"/>
          <p:cNvCxnSpPr>
            <a:cxnSpLocks/>
            <a:stCxn id="24" idx="3"/>
          </p:cNvCxnSpPr>
          <p:nvPr/>
        </p:nvCxnSpPr>
        <p:spPr>
          <a:xfrm flipV="1">
            <a:off x="3480275" y="5409136"/>
            <a:ext cx="678536" cy="14531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223014" y="154788"/>
            <a:ext cx="5745971" cy="584775"/>
          </a:xfrm>
          <a:prstGeom prst="rect">
            <a:avLst/>
          </a:prstGeom>
          <a:noFill/>
        </p:spPr>
        <p:txBody>
          <a:bodyPr wrap="square">
            <a:spAutoFit/>
          </a:bodyPr>
          <a:lstStyle/>
          <a:p>
            <a:pPr algn="ctr">
              <a:spcBef>
                <a:spcPct val="0"/>
              </a:spcBef>
            </a:pPr>
            <a:r>
              <a:rPr lang="en-US" sz="3200" b="1" dirty="0" err="1">
                <a:solidFill>
                  <a:srgbClr val="002060"/>
                </a:solidFill>
                <a:cs typeface="Arial" panose="020B0604020202020204" pitchFamily="34" charset="0"/>
              </a:rPr>
              <a:t>Panneau</a:t>
            </a:r>
            <a:r>
              <a:rPr lang="en-US" sz="3200" b="1" dirty="0">
                <a:solidFill>
                  <a:srgbClr val="002060"/>
                </a:solidFill>
                <a:cs typeface="Arial" panose="020B0604020202020204" pitchFamily="34" charset="0"/>
              </a:rPr>
              <a:t> de </a:t>
            </a:r>
            <a:r>
              <a:rPr lang="en-US" sz="3200" b="1" dirty="0" err="1">
                <a:solidFill>
                  <a:srgbClr val="002060"/>
                </a:solidFill>
                <a:cs typeface="Arial" panose="020B0604020202020204" pitchFamily="34" charset="0"/>
              </a:rPr>
              <a:t>filtre</a:t>
            </a:r>
            <a:endParaRPr lang="en-US" sz="3200" b="1" dirty="0">
              <a:solidFill>
                <a:srgbClr val="002060"/>
              </a:solidFill>
              <a:cs typeface="Arial" panose="020B0604020202020204" pitchFamily="34" charset="0"/>
            </a:endParaRPr>
          </a:p>
        </p:txBody>
      </p:sp>
      <p:sp>
        <p:nvSpPr>
          <p:cNvPr id="2" name="Slide Number Placeholder 1">
            <a:extLst>
              <a:ext uri="{FF2B5EF4-FFF2-40B4-BE49-F238E27FC236}">
                <a16:creationId xmlns:a16="http://schemas.microsoft.com/office/drawing/2014/main" id="{EE269403-6D1F-4F72-BA61-72998B660141}"/>
              </a:ext>
            </a:extLst>
          </p:cNvPr>
          <p:cNvSpPr>
            <a:spLocks noGrp="1"/>
          </p:cNvSpPr>
          <p:nvPr>
            <p:ph type="sldNum" sz="quarter" idx="12"/>
          </p:nvPr>
        </p:nvSpPr>
        <p:spPr/>
        <p:txBody>
          <a:bodyPr/>
          <a:lstStyle/>
          <a:p>
            <a:fld id="{CA7EFF72-6E3E-4237-98E3-4B758DC2EAAA}" type="slidenum">
              <a:rPr lang="en-US" smtClean="0"/>
              <a:t>5</a:t>
            </a:fld>
            <a:endParaRPr lang="en-US" dirty="0"/>
          </a:p>
        </p:txBody>
      </p:sp>
      <p:cxnSp>
        <p:nvCxnSpPr>
          <p:cNvPr id="22" name="Shape 12">
            <a:extLst>
              <a:ext uri="{FF2B5EF4-FFF2-40B4-BE49-F238E27FC236}">
                <a16:creationId xmlns:a16="http://schemas.microsoft.com/office/drawing/2014/main" id="{753DCEA9-5F88-4A7B-837D-6D39385265CB}"/>
              </a:ext>
            </a:extLst>
          </p:cNvPr>
          <p:cNvCxnSpPr>
            <a:cxnSpLocks/>
          </p:cNvCxnSpPr>
          <p:nvPr/>
        </p:nvCxnSpPr>
        <p:spPr>
          <a:xfrm>
            <a:off x="3430825" y="3375709"/>
            <a:ext cx="786922" cy="235752"/>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hape 12">
            <a:extLst>
              <a:ext uri="{FF2B5EF4-FFF2-40B4-BE49-F238E27FC236}">
                <a16:creationId xmlns:a16="http://schemas.microsoft.com/office/drawing/2014/main" id="{8F9F4788-9F60-45DE-9AF8-CC7342F99FB4}"/>
              </a:ext>
            </a:extLst>
          </p:cNvPr>
          <p:cNvCxnSpPr>
            <a:cxnSpLocks/>
          </p:cNvCxnSpPr>
          <p:nvPr/>
        </p:nvCxnSpPr>
        <p:spPr>
          <a:xfrm>
            <a:off x="3383200" y="4066159"/>
            <a:ext cx="844533" cy="209212"/>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0CE4535-32E9-4A78-88A9-92387F2C0D67}"/>
              </a:ext>
            </a:extLst>
          </p:cNvPr>
          <p:cNvSpPr/>
          <p:nvPr/>
        </p:nvSpPr>
        <p:spPr>
          <a:xfrm>
            <a:off x="895350" y="4536823"/>
            <a:ext cx="2588938" cy="475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Rectangle 31">
            <a:extLst>
              <a:ext uri="{FF2B5EF4-FFF2-40B4-BE49-F238E27FC236}">
                <a16:creationId xmlns:a16="http://schemas.microsoft.com/office/drawing/2014/main" id="{81C84A22-63D3-42A4-8FFD-A1BCFB8FA28C}"/>
              </a:ext>
            </a:extLst>
          </p:cNvPr>
          <p:cNvSpPr/>
          <p:nvPr/>
        </p:nvSpPr>
        <p:spPr>
          <a:xfrm>
            <a:off x="8950021" y="5355791"/>
            <a:ext cx="6096000" cy="584775"/>
          </a:xfrm>
          <a:prstGeom prst="rect">
            <a:avLst/>
          </a:prstGeom>
        </p:spPr>
        <p:txBody>
          <a:bodyPr>
            <a:spAutoFit/>
          </a:bodyPr>
          <a:lstStyle/>
          <a:p>
            <a:r>
              <a:rPr lang="fr-FR" sz="1600" dirty="0"/>
              <a:t>Option filtrer par catégorie 
(entreprise, entraîneur de zone, etc.)</a:t>
            </a:r>
            <a:endParaRPr lang="en-IL" sz="1600" dirty="0"/>
          </a:p>
        </p:txBody>
      </p:sp>
      <p:pic>
        <p:nvPicPr>
          <p:cNvPr id="3" name="Picture 2" descr="A colorful gradient logo&#10;&#10;Description automatically generated">
            <a:extLst>
              <a:ext uri="{FF2B5EF4-FFF2-40B4-BE49-F238E27FC236}">
                <a16:creationId xmlns:a16="http://schemas.microsoft.com/office/drawing/2014/main" id="{153A1804-3AC4-35EF-0B16-38C9181C7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
        <p:nvSpPr>
          <p:cNvPr id="24" name="Rectangle 23">
            <a:extLst>
              <a:ext uri="{FF2B5EF4-FFF2-40B4-BE49-F238E27FC236}">
                <a16:creationId xmlns:a16="http://schemas.microsoft.com/office/drawing/2014/main" id="{E10791C5-0E2E-270B-27C9-A155069BE391}"/>
              </a:ext>
            </a:extLst>
          </p:cNvPr>
          <p:cNvSpPr/>
          <p:nvPr/>
        </p:nvSpPr>
        <p:spPr>
          <a:xfrm>
            <a:off x="891337" y="5316494"/>
            <a:ext cx="2588938" cy="475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3" name="Picture 32">
            <a:extLst>
              <a:ext uri="{FF2B5EF4-FFF2-40B4-BE49-F238E27FC236}">
                <a16:creationId xmlns:a16="http://schemas.microsoft.com/office/drawing/2014/main" id="{7F3B3635-127E-700C-719E-E58BB55EEE57}"/>
              </a:ext>
            </a:extLst>
          </p:cNvPr>
          <p:cNvPicPr>
            <a:picLocks noChangeAspect="1"/>
          </p:cNvPicPr>
          <p:nvPr/>
        </p:nvPicPr>
        <p:blipFill>
          <a:blip r:embed="rId4"/>
          <a:stretch>
            <a:fillRect/>
          </a:stretch>
        </p:blipFill>
        <p:spPr>
          <a:xfrm>
            <a:off x="8950021" y="2532878"/>
            <a:ext cx="2957337" cy="2822913"/>
          </a:xfrm>
          <a:prstGeom prst="rect">
            <a:avLst/>
          </a:prstGeom>
          <a:ln>
            <a:solidFill>
              <a:schemeClr val="tx1"/>
            </a:solidFill>
          </a:ln>
        </p:spPr>
      </p:pic>
    </p:spTree>
    <p:extLst>
      <p:ext uri="{BB962C8B-B14F-4D97-AF65-F5344CB8AC3E}">
        <p14:creationId xmlns:p14="http://schemas.microsoft.com/office/powerpoint/2010/main" val="244854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26BE576B-6D3D-B92E-A1C0-CA908C0F27B1}"/>
              </a:ext>
            </a:extLst>
          </p:cNvPr>
          <p:cNvPicPr>
            <a:picLocks noGrp="1" noRot="1" noChangeAspect="1" noMove="1" noResize="1" noEditPoints="1" noAdjustHandles="1" noChangeArrowheads="1" noChangeShapeType="1" noCrop="1"/>
          </p:cNvPicPr>
          <p:nvPr/>
        </p:nvPicPr>
        <p:blipFill>
          <a:blip r:embed="rId2"/>
          <a:stretch>
            <a:fillRect/>
          </a:stretch>
        </p:blipFill>
        <p:spPr>
          <a:xfrm>
            <a:off x="9071767" y="1625968"/>
            <a:ext cx="2333951" cy="3534268"/>
          </a:xfrm>
          <a:prstGeom prst="rect">
            <a:avLst/>
          </a:prstGeom>
        </p:spPr>
      </p:pic>
      <p:pic>
        <p:nvPicPr>
          <p:cNvPr id="28" name="Picture 27">
            <a:extLst>
              <a:ext uri="{FF2B5EF4-FFF2-40B4-BE49-F238E27FC236}">
                <a16:creationId xmlns:a16="http://schemas.microsoft.com/office/drawing/2014/main" id="{8334DF0C-E69A-8776-8A72-07CFF79ABF22}"/>
              </a:ext>
            </a:extLst>
          </p:cNvPr>
          <p:cNvPicPr>
            <a:picLocks noChangeAspect="1"/>
          </p:cNvPicPr>
          <p:nvPr/>
        </p:nvPicPr>
        <p:blipFill>
          <a:blip r:embed="rId3"/>
          <a:stretch>
            <a:fillRect/>
          </a:stretch>
        </p:blipFill>
        <p:spPr>
          <a:xfrm>
            <a:off x="6273629" y="1625968"/>
            <a:ext cx="2314898" cy="2095792"/>
          </a:xfrm>
          <a:prstGeom prst="rect">
            <a:avLst/>
          </a:prstGeom>
        </p:spPr>
      </p:pic>
      <p:pic>
        <p:nvPicPr>
          <p:cNvPr id="26" name="Picture 25">
            <a:extLst>
              <a:ext uri="{FF2B5EF4-FFF2-40B4-BE49-F238E27FC236}">
                <a16:creationId xmlns:a16="http://schemas.microsoft.com/office/drawing/2014/main" id="{2394AE5E-53AC-828A-2656-BDBDCE952395}"/>
              </a:ext>
            </a:extLst>
          </p:cNvPr>
          <p:cNvPicPr>
            <a:picLocks noChangeAspect="1"/>
          </p:cNvPicPr>
          <p:nvPr/>
        </p:nvPicPr>
        <p:blipFill>
          <a:blip r:embed="rId4"/>
          <a:stretch>
            <a:fillRect/>
          </a:stretch>
        </p:blipFill>
        <p:spPr>
          <a:xfrm>
            <a:off x="3564918" y="1631536"/>
            <a:ext cx="2362530" cy="3019846"/>
          </a:xfrm>
          <a:prstGeom prst="rect">
            <a:avLst/>
          </a:prstGeom>
        </p:spPr>
      </p:pic>
      <p:pic>
        <p:nvPicPr>
          <p:cNvPr id="20" name="Picture 19">
            <a:extLst>
              <a:ext uri="{FF2B5EF4-FFF2-40B4-BE49-F238E27FC236}">
                <a16:creationId xmlns:a16="http://schemas.microsoft.com/office/drawing/2014/main" id="{BB86E3A9-303C-4D59-94C3-D89588815633}"/>
              </a:ext>
            </a:extLst>
          </p:cNvPr>
          <p:cNvPicPr>
            <a:picLocks noChangeAspect="1"/>
          </p:cNvPicPr>
          <p:nvPr/>
        </p:nvPicPr>
        <p:blipFill>
          <a:blip r:embed="rId5"/>
          <a:stretch>
            <a:fillRect/>
          </a:stretch>
        </p:blipFill>
        <p:spPr>
          <a:xfrm>
            <a:off x="837387" y="1654265"/>
            <a:ext cx="2343477" cy="4820323"/>
          </a:xfrm>
          <a:prstGeom prst="rect">
            <a:avLst/>
          </a:prstGeom>
        </p:spPr>
      </p:pic>
      <p:sp>
        <p:nvSpPr>
          <p:cNvPr id="4" name="Rectangle 3"/>
          <p:cNvSpPr/>
          <p:nvPr/>
        </p:nvSpPr>
        <p:spPr>
          <a:xfrm>
            <a:off x="3120233" y="136525"/>
            <a:ext cx="5951534" cy="800219"/>
          </a:xfrm>
          <a:prstGeom prst="rect">
            <a:avLst/>
          </a:prstGeom>
          <a:noFill/>
        </p:spPr>
        <p:txBody>
          <a:bodyPr wrap="square">
            <a:spAutoFit/>
          </a:bodyPr>
          <a:lstStyle/>
          <a:p>
            <a:pPr algn="ctr">
              <a:spcBef>
                <a:spcPct val="0"/>
              </a:spcBef>
            </a:pPr>
            <a:r>
              <a:rPr lang="en-US" sz="3200" b="1" dirty="0">
                <a:solidFill>
                  <a:srgbClr val="002060"/>
                </a:solidFill>
                <a:cs typeface="Arial" panose="020B0604020202020204" pitchFamily="34" charset="0"/>
              </a:rPr>
              <a:t>Menu Rapports</a:t>
            </a:r>
          </a:p>
          <a:p>
            <a:pPr algn="ctr">
              <a:spcBef>
                <a:spcPct val="0"/>
              </a:spcBef>
            </a:pPr>
            <a:r>
              <a:rPr lang="fr-FR" sz="1400" b="1" dirty="0">
                <a:solidFill>
                  <a:srgbClr val="002060"/>
                </a:solidFill>
                <a:cs typeface="Arial" panose="020B0604020202020204" pitchFamily="34" charset="0"/>
              </a:rPr>
              <a:t>(situé sur le côté gauche de la page)</a:t>
            </a:r>
            <a:endParaRPr lang="en-US" sz="1400" b="1" dirty="0">
              <a:solidFill>
                <a:srgbClr val="002060"/>
              </a:solidFill>
              <a:cs typeface="Arial" panose="020B0604020202020204" pitchFamily="34" charset="0"/>
            </a:endParaRPr>
          </a:p>
        </p:txBody>
      </p:sp>
      <p:sp>
        <p:nvSpPr>
          <p:cNvPr id="6" name="Rectangle 5"/>
          <p:cNvSpPr/>
          <p:nvPr/>
        </p:nvSpPr>
        <p:spPr>
          <a:xfrm>
            <a:off x="885826" y="1052134"/>
            <a:ext cx="2394886" cy="338554"/>
          </a:xfrm>
          <a:prstGeom prst="rect">
            <a:avLst/>
          </a:prstGeom>
        </p:spPr>
        <p:txBody>
          <a:bodyPr wrap="none">
            <a:spAutoFit/>
          </a:bodyPr>
          <a:lstStyle/>
          <a:p>
            <a:r>
              <a:rPr lang="en-US" sz="1600" b="1" dirty="0" err="1">
                <a:solidFill>
                  <a:schemeClr val="accent1"/>
                </a:solidFill>
              </a:rPr>
              <a:t>L’onglet</a:t>
            </a:r>
            <a:r>
              <a:rPr lang="en-US" sz="1600" b="1" dirty="0">
                <a:solidFill>
                  <a:schemeClr val="accent1"/>
                </a:solidFill>
              </a:rPr>
              <a:t> « Performance » :</a:t>
            </a:r>
          </a:p>
        </p:txBody>
      </p:sp>
      <p:sp>
        <p:nvSpPr>
          <p:cNvPr id="8" name="TextBox 7"/>
          <p:cNvSpPr txBox="1"/>
          <p:nvPr/>
        </p:nvSpPr>
        <p:spPr>
          <a:xfrm>
            <a:off x="3486312" y="1050467"/>
            <a:ext cx="2729017" cy="338554"/>
          </a:xfrm>
          <a:prstGeom prst="rect">
            <a:avLst/>
          </a:prstGeom>
        </p:spPr>
        <p:txBody>
          <a:bodyPr wrap="none">
            <a:spAutoFit/>
          </a:bodyPr>
          <a:lstStyle>
            <a:defPPr>
              <a:defRPr lang="en-US"/>
            </a:defPPr>
            <a:lvl1pPr>
              <a:defRPr sz="1600">
                <a:solidFill>
                  <a:schemeClr val="accent1"/>
                </a:solidFill>
              </a:defRPr>
            </a:lvl1pPr>
          </a:lstStyle>
          <a:p>
            <a:r>
              <a:rPr lang="en-US" b="1" dirty="0" err="1"/>
              <a:t>L’onglet</a:t>
            </a:r>
            <a:r>
              <a:rPr lang="en-US" b="1" dirty="0"/>
              <a:t> « </a:t>
            </a:r>
            <a:r>
              <a:rPr lang="en-US" b="1" dirty="0" err="1"/>
              <a:t>Alertes</a:t>
            </a:r>
            <a:r>
              <a:rPr lang="en-US" b="1" dirty="0"/>
              <a:t> et </a:t>
            </a:r>
            <a:r>
              <a:rPr lang="en-US" b="1" dirty="0" err="1"/>
              <a:t>détails</a:t>
            </a:r>
            <a:r>
              <a:rPr lang="en-US" b="1" dirty="0"/>
              <a:t> » :</a:t>
            </a:r>
          </a:p>
        </p:txBody>
      </p:sp>
      <p:sp>
        <p:nvSpPr>
          <p:cNvPr id="10" name="TextBox 9"/>
          <p:cNvSpPr txBox="1"/>
          <p:nvPr/>
        </p:nvSpPr>
        <p:spPr>
          <a:xfrm>
            <a:off x="6537199" y="1030466"/>
            <a:ext cx="1828065" cy="584775"/>
          </a:xfrm>
          <a:prstGeom prst="rect">
            <a:avLst/>
          </a:prstGeom>
        </p:spPr>
        <p:txBody>
          <a:bodyPr wrap="none">
            <a:spAutoFit/>
          </a:bodyPr>
          <a:lstStyle>
            <a:defPPr>
              <a:defRPr lang="en-US"/>
            </a:defPPr>
            <a:lvl1pPr>
              <a:defRPr sz="1600">
                <a:solidFill>
                  <a:schemeClr val="accent1"/>
                </a:solidFill>
              </a:defRPr>
            </a:lvl1pPr>
          </a:lstStyle>
          <a:p>
            <a:r>
              <a:rPr lang="en-US" b="1" dirty="0"/>
              <a:t>Les « Rapports </a:t>
            </a:r>
          </a:p>
          <a:p>
            <a:r>
              <a:rPr lang="en-US" b="1" dirty="0" err="1"/>
              <a:t>cartographiques</a:t>
            </a:r>
            <a:r>
              <a:rPr lang="en-US" b="1" dirty="0"/>
              <a:t> » :</a:t>
            </a:r>
          </a:p>
        </p:txBody>
      </p:sp>
      <p:sp>
        <p:nvSpPr>
          <p:cNvPr id="11" name="TextBox 10"/>
          <p:cNvSpPr txBox="1"/>
          <p:nvPr/>
        </p:nvSpPr>
        <p:spPr>
          <a:xfrm>
            <a:off x="7693883" y="4282050"/>
            <a:ext cx="184731" cy="369332"/>
          </a:xfrm>
          <a:prstGeom prst="rect">
            <a:avLst/>
          </a:prstGeom>
          <a:noFill/>
        </p:spPr>
        <p:txBody>
          <a:bodyPr wrap="none" rtlCol="0">
            <a:spAutoFit/>
          </a:bodyPr>
          <a:lstStyle/>
          <a:p>
            <a:endParaRPr lang="en-US" dirty="0"/>
          </a:p>
        </p:txBody>
      </p:sp>
      <p:sp>
        <p:nvSpPr>
          <p:cNvPr id="3" name="Slide Number Placeholder 2">
            <a:extLst>
              <a:ext uri="{FF2B5EF4-FFF2-40B4-BE49-F238E27FC236}">
                <a16:creationId xmlns:a16="http://schemas.microsoft.com/office/drawing/2014/main" id="{70CE33FB-664F-4641-8AA5-F7D1762671F4}"/>
              </a:ext>
            </a:extLst>
          </p:cNvPr>
          <p:cNvSpPr>
            <a:spLocks noGrp="1"/>
          </p:cNvSpPr>
          <p:nvPr>
            <p:ph type="sldNum" sz="quarter" idx="12"/>
          </p:nvPr>
        </p:nvSpPr>
        <p:spPr/>
        <p:txBody>
          <a:bodyPr/>
          <a:lstStyle/>
          <a:p>
            <a:fld id="{CA7EFF72-6E3E-4237-98E3-4B758DC2EAAA}" type="slidenum">
              <a:rPr lang="en-US" smtClean="0"/>
              <a:t>6</a:t>
            </a:fld>
            <a:endParaRPr lang="en-US" dirty="0"/>
          </a:p>
        </p:txBody>
      </p:sp>
      <p:sp>
        <p:nvSpPr>
          <p:cNvPr id="16" name="TextBox 15">
            <a:extLst>
              <a:ext uri="{FF2B5EF4-FFF2-40B4-BE49-F238E27FC236}">
                <a16:creationId xmlns:a16="http://schemas.microsoft.com/office/drawing/2014/main" id="{1E135F69-C4BC-4973-B664-863FE88E5355}"/>
              </a:ext>
            </a:extLst>
          </p:cNvPr>
          <p:cNvSpPr txBox="1"/>
          <p:nvPr/>
        </p:nvSpPr>
        <p:spPr>
          <a:xfrm>
            <a:off x="9071767" y="1050467"/>
            <a:ext cx="1907125" cy="338554"/>
          </a:xfrm>
          <a:prstGeom prst="rect">
            <a:avLst/>
          </a:prstGeom>
        </p:spPr>
        <p:txBody>
          <a:bodyPr wrap="none">
            <a:spAutoFit/>
          </a:bodyPr>
          <a:lstStyle>
            <a:defPPr>
              <a:defRPr lang="en-US"/>
            </a:defPPr>
            <a:lvl1pPr>
              <a:defRPr sz="1600">
                <a:solidFill>
                  <a:schemeClr val="accent1"/>
                </a:solidFill>
              </a:defRPr>
            </a:lvl1pPr>
          </a:lstStyle>
          <a:p>
            <a:r>
              <a:rPr lang="en-US" b="1" dirty="0"/>
              <a:t>Page </a:t>
            </a:r>
            <a:r>
              <a:rPr lang="en-US" b="1" dirty="0" err="1"/>
              <a:t>récapitulative</a:t>
            </a:r>
            <a:r>
              <a:rPr lang="en-US" b="1" dirty="0"/>
              <a:t> :</a:t>
            </a:r>
          </a:p>
        </p:txBody>
      </p:sp>
      <p:sp>
        <p:nvSpPr>
          <p:cNvPr id="22" name="Rectangle 21">
            <a:extLst>
              <a:ext uri="{FF2B5EF4-FFF2-40B4-BE49-F238E27FC236}">
                <a16:creationId xmlns:a16="http://schemas.microsoft.com/office/drawing/2014/main" id="{E9E76CCF-B5E1-4E67-9956-A03AC9C76E80}"/>
              </a:ext>
            </a:extLst>
          </p:cNvPr>
          <p:cNvSpPr/>
          <p:nvPr/>
        </p:nvSpPr>
        <p:spPr>
          <a:xfrm>
            <a:off x="837387" y="1654702"/>
            <a:ext cx="2343477" cy="481988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Rectangle 22">
            <a:extLst>
              <a:ext uri="{FF2B5EF4-FFF2-40B4-BE49-F238E27FC236}">
                <a16:creationId xmlns:a16="http://schemas.microsoft.com/office/drawing/2014/main" id="{F2187ED5-0A9C-4763-A989-7417C448B296}"/>
              </a:ext>
            </a:extLst>
          </p:cNvPr>
          <p:cNvSpPr/>
          <p:nvPr/>
        </p:nvSpPr>
        <p:spPr>
          <a:xfrm>
            <a:off x="3555508" y="1630075"/>
            <a:ext cx="2343477" cy="301984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4" name="Rectangle 23">
            <a:extLst>
              <a:ext uri="{FF2B5EF4-FFF2-40B4-BE49-F238E27FC236}">
                <a16:creationId xmlns:a16="http://schemas.microsoft.com/office/drawing/2014/main" id="{AB9C5DEE-D1D1-4602-B7FF-F317F713ABF1}"/>
              </a:ext>
            </a:extLst>
          </p:cNvPr>
          <p:cNvSpPr/>
          <p:nvPr/>
        </p:nvSpPr>
        <p:spPr>
          <a:xfrm>
            <a:off x="6264554" y="1632745"/>
            <a:ext cx="2314898" cy="208793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5" name="Rectangle 24">
            <a:extLst>
              <a:ext uri="{FF2B5EF4-FFF2-40B4-BE49-F238E27FC236}">
                <a16:creationId xmlns:a16="http://schemas.microsoft.com/office/drawing/2014/main" id="{1C2C06F2-9A38-48C6-B2A2-E7267DE3E77E}"/>
              </a:ext>
            </a:extLst>
          </p:cNvPr>
          <p:cNvSpPr/>
          <p:nvPr/>
        </p:nvSpPr>
        <p:spPr>
          <a:xfrm>
            <a:off x="8988125" y="3101898"/>
            <a:ext cx="2499025" cy="58068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5" name="Picture 4" descr="A colorful gradient logo&#10;&#10;Description automatically generated">
            <a:extLst>
              <a:ext uri="{FF2B5EF4-FFF2-40B4-BE49-F238E27FC236}">
                <a16:creationId xmlns:a16="http://schemas.microsoft.com/office/drawing/2014/main" id="{4F523028-44E4-319C-770C-EAAE6A923F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2859268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023C07-3BB7-4B26-AC58-C31E58C23164}"/>
              </a:ext>
            </a:extLst>
          </p:cNvPr>
          <p:cNvSpPr/>
          <p:nvPr/>
        </p:nvSpPr>
        <p:spPr>
          <a:xfrm>
            <a:off x="513606" y="2613362"/>
            <a:ext cx="11164788" cy="1015663"/>
          </a:xfrm>
          <a:prstGeom prst="rect">
            <a:avLst/>
          </a:prstGeom>
        </p:spPr>
        <p:txBody>
          <a:bodyPr wrap="none">
            <a:spAutoFit/>
          </a:bodyPr>
          <a:lstStyle/>
          <a:p>
            <a:pPr algn="ctr"/>
            <a:r>
              <a:rPr lang="en-US" sz="6000" b="1" dirty="0">
                <a:solidFill>
                  <a:srgbClr val="002060"/>
                </a:solidFill>
              </a:rPr>
              <a:t>Onglet « Performances » Rapports</a:t>
            </a:r>
          </a:p>
        </p:txBody>
      </p:sp>
      <p:pic>
        <p:nvPicPr>
          <p:cNvPr id="2" name="Picture 1" descr="A colorful gradient logo&#10;&#10;Description automatically generated">
            <a:extLst>
              <a:ext uri="{FF2B5EF4-FFF2-40B4-BE49-F238E27FC236}">
                <a16:creationId xmlns:a16="http://schemas.microsoft.com/office/drawing/2014/main" id="{2A546CBA-1B68-04A9-41C8-DCF448691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3357651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EDF6FE-8BC7-D9E9-282F-D5F38BB98712}"/>
              </a:ext>
            </a:extLst>
          </p:cNvPr>
          <p:cNvPicPr>
            <a:picLocks noChangeAspect="1"/>
          </p:cNvPicPr>
          <p:nvPr/>
        </p:nvPicPr>
        <p:blipFill>
          <a:blip r:embed="rId3"/>
          <a:stretch>
            <a:fillRect/>
          </a:stretch>
        </p:blipFill>
        <p:spPr>
          <a:xfrm>
            <a:off x="1790700" y="1693239"/>
            <a:ext cx="8610600" cy="4594462"/>
          </a:xfrm>
          <a:prstGeom prst="rect">
            <a:avLst/>
          </a:prstGeom>
        </p:spPr>
      </p:pic>
      <p:sp>
        <p:nvSpPr>
          <p:cNvPr id="4" name="Slide Number Placeholder 3"/>
          <p:cNvSpPr>
            <a:spLocks noGrp="1"/>
          </p:cNvSpPr>
          <p:nvPr>
            <p:ph type="sldNum" sz="quarter" idx="12"/>
          </p:nvPr>
        </p:nvSpPr>
        <p:spPr>
          <a:xfrm>
            <a:off x="8610600" y="6385614"/>
            <a:ext cx="2743200" cy="365125"/>
          </a:xfrm>
        </p:spPr>
        <p:txBody>
          <a:bodyPr/>
          <a:lstStyle/>
          <a:p>
            <a:fld id="{9953993D-A48F-4B7B-BAA2-C257ABA9DC6B}" type="slidenum">
              <a:rPr lang="en-US" smtClean="0"/>
              <a:pPr/>
              <a:t>8</a:t>
            </a:fld>
            <a:endParaRPr lang="en-US" dirty="0"/>
          </a:p>
        </p:txBody>
      </p:sp>
      <p:sp>
        <p:nvSpPr>
          <p:cNvPr id="5" name="Rectangle 4"/>
          <p:cNvSpPr/>
          <p:nvPr/>
        </p:nvSpPr>
        <p:spPr>
          <a:xfrm>
            <a:off x="2452049" y="144722"/>
            <a:ext cx="7164077" cy="584775"/>
          </a:xfrm>
          <a:prstGeom prst="rect">
            <a:avLst/>
          </a:prstGeom>
          <a:noFill/>
        </p:spPr>
        <p:txBody>
          <a:bodyPr wrap="none">
            <a:spAutoFit/>
          </a:bodyPr>
          <a:lstStyle/>
          <a:p>
            <a:pPr algn="ctr"/>
            <a:r>
              <a:rPr lang="fr-FR" sz="3200" b="1" dirty="0">
                <a:solidFill>
                  <a:srgbClr val="002060"/>
                </a:solidFill>
                <a:cs typeface="Arial" panose="020B0604020202020204" pitchFamily="34" charset="0"/>
              </a:rPr>
              <a:t>Le tableau de bord et le rapport </a:t>
            </a:r>
            <a:r>
              <a:rPr lang="fr-FR" sz="3200" b="1" dirty="0" err="1">
                <a:solidFill>
                  <a:srgbClr val="002060"/>
                </a:solidFill>
                <a:cs typeface="Arial" panose="020B0604020202020204" pitchFamily="34" charset="0"/>
              </a:rPr>
              <a:t>Alert</a:t>
            </a:r>
            <a:r>
              <a:rPr lang="fr-FR" sz="3200" b="1" dirty="0">
                <a:solidFill>
                  <a:srgbClr val="002060"/>
                </a:solidFill>
                <a:cs typeface="Arial" panose="020B0604020202020204" pitchFamily="34" charset="0"/>
              </a:rPr>
              <a:t> KPI</a:t>
            </a:r>
            <a:endParaRPr lang="he-IL" sz="3200" b="1" dirty="0">
              <a:solidFill>
                <a:srgbClr val="002060"/>
              </a:solidFill>
              <a:cs typeface="Arial" panose="020B0604020202020204" pitchFamily="34" charset="0"/>
            </a:endParaRPr>
          </a:p>
        </p:txBody>
      </p:sp>
      <p:sp>
        <p:nvSpPr>
          <p:cNvPr id="18" name="Rectangle 17"/>
          <p:cNvSpPr/>
          <p:nvPr/>
        </p:nvSpPr>
        <p:spPr>
          <a:xfrm>
            <a:off x="7521090" y="1256772"/>
            <a:ext cx="3661260" cy="338554"/>
          </a:xfrm>
          <a:prstGeom prst="rect">
            <a:avLst/>
          </a:prstGeom>
        </p:spPr>
        <p:txBody>
          <a:bodyPr wrap="square">
            <a:spAutoFit/>
          </a:bodyPr>
          <a:lstStyle/>
          <a:p>
            <a:r>
              <a:rPr lang="fr-FR" sz="1600" dirty="0"/>
              <a:t>Statistiques clés sur les délais de livraison</a:t>
            </a:r>
            <a:endParaRPr lang="he-IL" sz="1600" dirty="0"/>
          </a:p>
        </p:txBody>
      </p:sp>
      <p:sp>
        <p:nvSpPr>
          <p:cNvPr id="9" name="Rectangle 8"/>
          <p:cNvSpPr/>
          <p:nvPr/>
        </p:nvSpPr>
        <p:spPr>
          <a:xfrm>
            <a:off x="3924300" y="2041197"/>
            <a:ext cx="6543675" cy="18164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Elbow 11"/>
          <p:cNvCxnSpPr>
            <a:cxnSpLocks/>
          </p:cNvCxnSpPr>
          <p:nvPr/>
        </p:nvCxnSpPr>
        <p:spPr>
          <a:xfrm rot="5400000">
            <a:off x="7716414" y="1687409"/>
            <a:ext cx="402045" cy="271022"/>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D4D845D-BE3F-4497-A67B-C2BD41A96F30}"/>
              </a:ext>
            </a:extLst>
          </p:cNvPr>
          <p:cNvSpPr txBox="1"/>
          <p:nvPr/>
        </p:nvSpPr>
        <p:spPr>
          <a:xfrm>
            <a:off x="5247370" y="819368"/>
            <a:ext cx="2183803" cy="369332"/>
          </a:xfrm>
          <a:prstGeom prst="rect">
            <a:avLst/>
          </a:prstGeom>
          <a:noFill/>
        </p:spPr>
        <p:txBody>
          <a:bodyPr wrap="none" rtlCol="0">
            <a:spAutoFit/>
          </a:bodyPr>
          <a:lstStyle/>
          <a:p>
            <a:r>
              <a:rPr lang="en-US" dirty="0"/>
              <a:t>La </a:t>
            </a:r>
            <a:r>
              <a:rPr lang="en-US" dirty="0" err="1"/>
              <a:t>partie</a:t>
            </a:r>
            <a:r>
              <a:rPr lang="en-US" dirty="0"/>
              <a:t> supérieure :</a:t>
            </a:r>
          </a:p>
        </p:txBody>
      </p:sp>
      <p:sp>
        <p:nvSpPr>
          <p:cNvPr id="11" name="TextBox 10">
            <a:extLst>
              <a:ext uri="{FF2B5EF4-FFF2-40B4-BE49-F238E27FC236}">
                <a16:creationId xmlns:a16="http://schemas.microsoft.com/office/drawing/2014/main" id="{50671347-937D-431D-A68F-6175EC1CC1A1}"/>
              </a:ext>
            </a:extLst>
          </p:cNvPr>
          <p:cNvSpPr txBox="1"/>
          <p:nvPr/>
        </p:nvSpPr>
        <p:spPr>
          <a:xfrm>
            <a:off x="1251023" y="6466382"/>
            <a:ext cx="6909327" cy="338554"/>
          </a:xfrm>
          <a:prstGeom prst="rect">
            <a:avLst/>
          </a:prstGeom>
          <a:noFill/>
        </p:spPr>
        <p:txBody>
          <a:bodyPr wrap="none" rtlCol="0">
            <a:spAutoFit/>
          </a:bodyPr>
          <a:lstStyle/>
          <a:p>
            <a:r>
              <a:rPr lang="fr-FR" sz="1600" dirty="0"/>
              <a:t>Quantité de commandes séparées par types de vente (</a:t>
            </a:r>
            <a:r>
              <a:rPr lang="fr-FR" sz="1600" dirty="0" err="1"/>
              <a:t>Takeout</a:t>
            </a:r>
            <a:r>
              <a:rPr lang="fr-FR" sz="1600" dirty="0"/>
              <a:t>, Delivery, Dine-in)</a:t>
            </a:r>
            <a:endParaRPr lang="en-US" sz="1600" dirty="0"/>
          </a:p>
        </p:txBody>
      </p:sp>
      <p:sp>
        <p:nvSpPr>
          <p:cNvPr id="13" name="Left Brace 12">
            <a:extLst>
              <a:ext uri="{FF2B5EF4-FFF2-40B4-BE49-F238E27FC236}">
                <a16:creationId xmlns:a16="http://schemas.microsoft.com/office/drawing/2014/main" id="{BF2E03FA-1300-427A-9A28-EC3DD9F8724F}"/>
              </a:ext>
            </a:extLst>
          </p:cNvPr>
          <p:cNvSpPr/>
          <p:nvPr/>
        </p:nvSpPr>
        <p:spPr>
          <a:xfrm rot="16200000">
            <a:off x="5918646" y="5578160"/>
            <a:ext cx="314463" cy="1561764"/>
          </a:xfrm>
          <a:prstGeom prst="leftBrace">
            <a:avLst>
              <a:gd name="adj1" fmla="val 24506"/>
              <a:gd name="adj2" fmla="val 48311"/>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 name="Picture 1" descr="A colorful gradient logo&#10;&#10;Description automatically generated">
            <a:extLst>
              <a:ext uri="{FF2B5EF4-FFF2-40B4-BE49-F238E27FC236}">
                <a16:creationId xmlns:a16="http://schemas.microsoft.com/office/drawing/2014/main" id="{065C6DF6-7E45-9E49-5A1B-3EB8CB0F1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144635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294704-3A76-FCD3-F5DF-0A5C2C19EF67}"/>
              </a:ext>
            </a:extLst>
          </p:cNvPr>
          <p:cNvPicPr>
            <a:picLocks noChangeAspect="1"/>
          </p:cNvPicPr>
          <p:nvPr/>
        </p:nvPicPr>
        <p:blipFill>
          <a:blip r:embed="rId2"/>
          <a:stretch>
            <a:fillRect/>
          </a:stretch>
        </p:blipFill>
        <p:spPr>
          <a:xfrm>
            <a:off x="551147" y="1998517"/>
            <a:ext cx="10619625" cy="4052226"/>
          </a:xfrm>
          <a:prstGeom prst="rect">
            <a:avLst/>
          </a:prstGeom>
        </p:spPr>
      </p:pic>
      <p:sp>
        <p:nvSpPr>
          <p:cNvPr id="4" name="Slide Number Placeholder 3"/>
          <p:cNvSpPr>
            <a:spLocks noGrp="1"/>
          </p:cNvSpPr>
          <p:nvPr>
            <p:ph type="sldNum" sz="quarter" idx="12"/>
          </p:nvPr>
        </p:nvSpPr>
        <p:spPr/>
        <p:txBody>
          <a:bodyPr/>
          <a:lstStyle/>
          <a:p>
            <a:fld id="{9953993D-A48F-4B7B-BAA2-C257ABA9DC6B}" type="slidenum">
              <a:rPr lang="en-US" smtClean="0"/>
              <a:pPr/>
              <a:t>9</a:t>
            </a:fld>
            <a:endParaRPr lang="en-US" dirty="0"/>
          </a:p>
        </p:txBody>
      </p:sp>
      <p:sp>
        <p:nvSpPr>
          <p:cNvPr id="15" name="TextBox 14"/>
          <p:cNvSpPr txBox="1"/>
          <p:nvPr/>
        </p:nvSpPr>
        <p:spPr>
          <a:xfrm>
            <a:off x="551147" y="5771575"/>
            <a:ext cx="5139323" cy="830997"/>
          </a:xfrm>
          <a:prstGeom prst="rect">
            <a:avLst/>
          </a:prstGeom>
          <a:noFill/>
        </p:spPr>
        <p:txBody>
          <a:bodyPr wrap="square" rtlCol="1">
            <a:spAutoFit/>
          </a:bodyPr>
          <a:lstStyle/>
          <a:p>
            <a:r>
              <a:rPr lang="fr-FR" sz="1600" dirty="0"/>
              <a:t>Principal goulot d’étranglement opérationnel pendant cette heure, 
C’est l’essentiel sur lequel le manager doit agir</a:t>
            </a:r>
            <a:endParaRPr lang="he-IL" sz="1600" dirty="0"/>
          </a:p>
        </p:txBody>
      </p:sp>
      <p:sp>
        <p:nvSpPr>
          <p:cNvPr id="16" name="TextBox 15"/>
          <p:cNvSpPr txBox="1"/>
          <p:nvPr/>
        </p:nvSpPr>
        <p:spPr>
          <a:xfrm>
            <a:off x="7250119" y="5765717"/>
            <a:ext cx="4999348" cy="584775"/>
          </a:xfrm>
          <a:prstGeom prst="rect">
            <a:avLst/>
          </a:prstGeom>
          <a:noFill/>
        </p:spPr>
        <p:txBody>
          <a:bodyPr wrap="square" rtlCol="1">
            <a:spAutoFit/>
          </a:bodyPr>
          <a:lstStyle/>
          <a:p>
            <a:r>
              <a:rPr lang="fr-FR" sz="1600" dirty="0"/>
              <a:t>Il s’agit des données sur lesquelles se base le « principal goulot d’étranglement »</a:t>
            </a:r>
            <a:endParaRPr lang="en-US" sz="1600" dirty="0"/>
          </a:p>
        </p:txBody>
      </p:sp>
      <p:sp>
        <p:nvSpPr>
          <p:cNvPr id="3" name="Oval 2"/>
          <p:cNvSpPr/>
          <p:nvPr/>
        </p:nvSpPr>
        <p:spPr>
          <a:xfrm>
            <a:off x="6885045" y="3695091"/>
            <a:ext cx="1818588" cy="2622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153685" y="3727962"/>
            <a:ext cx="1818588" cy="2015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50119" y="6350492"/>
            <a:ext cx="2911503" cy="307777"/>
          </a:xfrm>
          <a:prstGeom prst="rect">
            <a:avLst/>
          </a:prstGeom>
        </p:spPr>
        <p:txBody>
          <a:bodyPr wrap="none">
            <a:spAutoFit/>
          </a:bodyPr>
          <a:lstStyle/>
          <a:p>
            <a:r>
              <a:rPr lang="fr-FR" sz="1400" dirty="0"/>
              <a:t>(Exemples sur la diapositive suivante)</a:t>
            </a:r>
            <a:endParaRPr lang="en-US" sz="1400" dirty="0"/>
          </a:p>
        </p:txBody>
      </p:sp>
      <p:sp>
        <p:nvSpPr>
          <p:cNvPr id="18" name="TextBox 17">
            <a:extLst>
              <a:ext uri="{FF2B5EF4-FFF2-40B4-BE49-F238E27FC236}">
                <a16:creationId xmlns:a16="http://schemas.microsoft.com/office/drawing/2014/main" id="{083D1EF9-8B12-4D27-8EBE-CEDD07909B43}"/>
              </a:ext>
            </a:extLst>
          </p:cNvPr>
          <p:cNvSpPr txBox="1"/>
          <p:nvPr/>
        </p:nvSpPr>
        <p:spPr>
          <a:xfrm>
            <a:off x="3350952" y="725084"/>
            <a:ext cx="5490093" cy="369332"/>
          </a:xfrm>
          <a:prstGeom prst="rect">
            <a:avLst/>
          </a:prstGeom>
          <a:noFill/>
        </p:spPr>
        <p:txBody>
          <a:bodyPr wrap="none" rtlCol="0">
            <a:spAutoFit/>
          </a:bodyPr>
          <a:lstStyle/>
          <a:p>
            <a:r>
              <a:rPr lang="fr-FR" dirty="0"/>
              <a:t>La partie inférieure (principaux goulets d’étranglement) :</a:t>
            </a:r>
            <a:endParaRPr lang="en-US" dirty="0"/>
          </a:p>
        </p:txBody>
      </p:sp>
      <p:sp>
        <p:nvSpPr>
          <p:cNvPr id="19" name="TextBox 18">
            <a:extLst>
              <a:ext uri="{FF2B5EF4-FFF2-40B4-BE49-F238E27FC236}">
                <a16:creationId xmlns:a16="http://schemas.microsoft.com/office/drawing/2014/main" id="{7FB2C4DE-BF24-4B9E-92B4-3C010D2CF99F}"/>
              </a:ext>
            </a:extLst>
          </p:cNvPr>
          <p:cNvSpPr txBox="1"/>
          <p:nvPr/>
        </p:nvSpPr>
        <p:spPr>
          <a:xfrm>
            <a:off x="472796" y="1326475"/>
            <a:ext cx="7717113" cy="584775"/>
          </a:xfrm>
          <a:prstGeom prst="rect">
            <a:avLst/>
          </a:prstGeom>
          <a:noFill/>
        </p:spPr>
        <p:txBody>
          <a:bodyPr wrap="none" rtlCol="1">
            <a:spAutoFit/>
          </a:bodyPr>
          <a:lstStyle/>
          <a:p>
            <a:r>
              <a:rPr lang="fr-FR" sz="1600" dirty="0"/>
              <a:t>En cliquant sur le titre d’une colonne, vous trierez le tableau en fonction de cette colonne, </a:t>
            </a:r>
          </a:p>
          <a:p>
            <a:r>
              <a:rPr lang="fr-FR" sz="1600" dirty="0"/>
              <a:t>un deuxième clic sur le tableau sera trié dans l’autre sens (croissant, décroissant)</a:t>
            </a:r>
            <a:endParaRPr lang="en-US" sz="1600" dirty="0"/>
          </a:p>
        </p:txBody>
      </p:sp>
      <p:sp>
        <p:nvSpPr>
          <p:cNvPr id="24" name="Rectangle 23">
            <a:extLst>
              <a:ext uri="{FF2B5EF4-FFF2-40B4-BE49-F238E27FC236}">
                <a16:creationId xmlns:a16="http://schemas.microsoft.com/office/drawing/2014/main" id="{7DEA3084-B24E-47D4-9B6E-F9A9D6F447E0}"/>
              </a:ext>
            </a:extLst>
          </p:cNvPr>
          <p:cNvSpPr/>
          <p:nvPr/>
        </p:nvSpPr>
        <p:spPr>
          <a:xfrm>
            <a:off x="2513961" y="134708"/>
            <a:ext cx="7164077" cy="584775"/>
          </a:xfrm>
          <a:prstGeom prst="rect">
            <a:avLst/>
          </a:prstGeom>
          <a:noFill/>
        </p:spPr>
        <p:txBody>
          <a:bodyPr wrap="none">
            <a:spAutoFit/>
          </a:bodyPr>
          <a:lstStyle/>
          <a:p>
            <a:r>
              <a:rPr lang="fr-FR" sz="3200" b="1" dirty="0">
                <a:solidFill>
                  <a:srgbClr val="002060"/>
                </a:solidFill>
                <a:cs typeface="Arial" panose="020B0604020202020204" pitchFamily="34" charset="0"/>
              </a:rPr>
              <a:t>Le tableau de bord et le rapport </a:t>
            </a:r>
            <a:r>
              <a:rPr lang="fr-FR" sz="3200" b="1" dirty="0" err="1">
                <a:solidFill>
                  <a:srgbClr val="002060"/>
                </a:solidFill>
                <a:cs typeface="Arial" panose="020B0604020202020204" pitchFamily="34" charset="0"/>
              </a:rPr>
              <a:t>Alert</a:t>
            </a:r>
            <a:r>
              <a:rPr lang="fr-FR" sz="3200" b="1" dirty="0">
                <a:solidFill>
                  <a:srgbClr val="002060"/>
                </a:solidFill>
                <a:cs typeface="Arial" panose="020B0604020202020204" pitchFamily="34" charset="0"/>
              </a:rPr>
              <a:t> KPI</a:t>
            </a:r>
            <a:endParaRPr lang="he-IL" sz="3200" b="1" dirty="0">
              <a:solidFill>
                <a:srgbClr val="002060"/>
              </a:solidFill>
              <a:cs typeface="Arial" panose="020B0604020202020204" pitchFamily="34" charset="0"/>
            </a:endParaRPr>
          </a:p>
        </p:txBody>
      </p:sp>
      <p:cxnSp>
        <p:nvCxnSpPr>
          <p:cNvPr id="28" name="Connector: Elbow 27">
            <a:extLst>
              <a:ext uri="{FF2B5EF4-FFF2-40B4-BE49-F238E27FC236}">
                <a16:creationId xmlns:a16="http://schemas.microsoft.com/office/drawing/2014/main" id="{FBD2CE19-0D5A-490F-93D2-B82AB4FFD48E}"/>
              </a:ext>
            </a:extLst>
          </p:cNvPr>
          <p:cNvCxnSpPr>
            <a:stCxn id="15" idx="0"/>
            <a:endCxn id="3" idx="2"/>
          </p:cNvCxnSpPr>
          <p:nvPr/>
        </p:nvCxnSpPr>
        <p:spPr>
          <a:xfrm rot="5400000" flipH="1" flipV="1">
            <a:off x="4030247" y="2916777"/>
            <a:ext cx="1945361" cy="3764236"/>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57DE2A48-685D-4705-BD72-A95681401A21}"/>
              </a:ext>
            </a:extLst>
          </p:cNvPr>
          <p:cNvCxnSpPr>
            <a:cxnSpLocks/>
            <a:stCxn id="16" idx="0"/>
            <a:endCxn id="13" idx="3"/>
          </p:cNvCxnSpPr>
          <p:nvPr/>
        </p:nvCxnSpPr>
        <p:spPr>
          <a:xfrm rot="16200000" flipV="1">
            <a:off x="8652058" y="4667982"/>
            <a:ext cx="1865688" cy="329782"/>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ACE986C8-E8FC-4B12-BADD-415D7AD67DCC}"/>
              </a:ext>
            </a:extLst>
          </p:cNvPr>
          <p:cNvSpPr/>
          <p:nvPr/>
        </p:nvSpPr>
        <p:spPr>
          <a:xfrm>
            <a:off x="828675" y="3356369"/>
            <a:ext cx="559271" cy="208688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002060"/>
                </a:solidFill>
              </a:rPr>
              <a:t>Magasin</a:t>
            </a:r>
            <a:r>
              <a:rPr lang="en-US" sz="1400" dirty="0">
                <a:solidFill>
                  <a:srgbClr val="002060"/>
                </a:solidFill>
              </a:rPr>
              <a:t>(s)</a:t>
            </a:r>
            <a:endParaRPr lang="en-IL" sz="1400" dirty="0">
              <a:solidFill>
                <a:srgbClr val="002060"/>
              </a:solidFill>
            </a:endParaRPr>
          </a:p>
        </p:txBody>
      </p:sp>
      <p:pic>
        <p:nvPicPr>
          <p:cNvPr id="2" name="Picture 1" descr="A colorful gradient logo&#10;&#10;Description automatically generated">
            <a:extLst>
              <a:ext uri="{FF2B5EF4-FFF2-40B4-BE49-F238E27FC236}">
                <a16:creationId xmlns:a16="http://schemas.microsoft.com/office/drawing/2014/main" id="{9DF455F3-FB3C-7A4C-6A3C-00A6B24DC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412" y="6372225"/>
            <a:ext cx="280866" cy="365126"/>
          </a:xfrm>
          <a:prstGeom prst="rect">
            <a:avLst/>
          </a:prstGeom>
        </p:spPr>
      </p:pic>
    </p:spTree>
    <p:extLst>
      <p:ext uri="{BB962C8B-B14F-4D97-AF65-F5344CB8AC3E}">
        <p14:creationId xmlns:p14="http://schemas.microsoft.com/office/powerpoint/2010/main" val="2611201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612abb7-fb05-4781-97d1-236273cd35c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5518847CD8574C870A3E8783A9714B" ma:contentTypeVersion="17" ma:contentTypeDescription="Create a new document." ma:contentTypeScope="" ma:versionID="d349af6e13fb05c1e1f9957afc8c3052">
  <xsd:schema xmlns:xsd="http://www.w3.org/2001/XMLSchema" xmlns:xs="http://www.w3.org/2001/XMLSchema" xmlns:p="http://schemas.microsoft.com/office/2006/metadata/properties" xmlns:ns3="8612abb7-fb05-4781-97d1-236273cd35c0" xmlns:ns4="3e84436b-48a7-4ce1-9a12-ecaca01d4026" targetNamespace="http://schemas.microsoft.com/office/2006/metadata/properties" ma:root="true" ma:fieldsID="6bd3feb8f42aced187fac6a5a2591775" ns3:_="" ns4:_="">
    <xsd:import namespace="8612abb7-fb05-4781-97d1-236273cd35c0"/>
    <xsd:import namespace="3e84436b-48a7-4ce1-9a12-ecaca01d402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Location" minOccurs="0"/>
                <xsd:element ref="ns3:MediaServiceObjectDetectorVersions" minOccurs="0"/>
                <xsd:element ref="ns3:MediaServiceSystemTag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2abb7-fb05-4781-97d1-236273cd35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84436b-48a7-4ce1-9a12-ecaca01d40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2B1730-EC0E-4658-8CC9-1A230026C2E6}">
  <ds:schemaRefs>
    <ds:schemaRef ds:uri="http://schemas.microsoft.com/sharepoint/v3/contenttype/forms"/>
  </ds:schemaRefs>
</ds:datastoreItem>
</file>

<file path=customXml/itemProps2.xml><?xml version="1.0" encoding="utf-8"?>
<ds:datastoreItem xmlns:ds="http://schemas.openxmlformats.org/officeDocument/2006/customXml" ds:itemID="{D95871A5-2690-4ECF-9519-430BD79E8CC9}">
  <ds:schemaRefs>
    <ds:schemaRef ds:uri="http://schemas.microsoft.com/office/2006/metadata/properties"/>
    <ds:schemaRef ds:uri="http://schemas.microsoft.com/office/2006/documentManagement/types"/>
    <ds:schemaRef ds:uri="8612abb7-fb05-4781-97d1-236273cd35c0"/>
    <ds:schemaRef ds:uri="http://www.w3.org/XML/1998/namespace"/>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3e84436b-48a7-4ce1-9a12-ecaca01d4026"/>
  </ds:schemaRefs>
</ds:datastoreItem>
</file>

<file path=customXml/itemProps3.xml><?xml version="1.0" encoding="utf-8"?>
<ds:datastoreItem xmlns:ds="http://schemas.openxmlformats.org/officeDocument/2006/customXml" ds:itemID="{EA2169FE-DEA6-49D0-B6A8-60145DBB9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2abb7-fb05-4781-97d1-236273cd35c0"/>
    <ds:schemaRef ds:uri="3e84436b-48a7-4ce1-9a12-ecaca01d40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5739</TotalTime>
  <Words>3341</Words>
  <Application>Microsoft Office PowerPoint</Application>
  <PresentationFormat>Widescreen</PresentationFormat>
  <Paragraphs>257</Paragraphs>
  <Slides>41</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41</vt:i4>
      </vt:variant>
    </vt:vector>
  </HeadingPairs>
  <TitlesOfParts>
    <vt:vector size="46"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dc:creator>
  <cp:lastModifiedBy>Benhamo, Tal</cp:lastModifiedBy>
  <cp:revision>586</cp:revision>
  <dcterms:created xsi:type="dcterms:W3CDTF">2017-06-18T14:13:27Z</dcterms:created>
  <dcterms:modified xsi:type="dcterms:W3CDTF">2025-09-25T08:25:43Z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ffa3880-44e8-458b-8d4d-5acc5ed3d728_Enabled">
    <vt:lpwstr>true</vt:lpwstr>
  </property>
  <property fmtid="{D5CDD505-2E9C-101B-9397-08002B2CF9AE}" pid="3" name="MSIP_Label_bffa3880-44e8-458b-8d4d-5acc5ed3d728_SetDate">
    <vt:lpwstr>2025-09-02T10:13:43Z</vt:lpwstr>
  </property>
  <property fmtid="{D5CDD505-2E9C-101B-9397-08002B2CF9AE}" pid="4" name="MSIP_Label_bffa3880-44e8-458b-8d4d-5acc5ed3d728_Method">
    <vt:lpwstr>Standard</vt:lpwstr>
  </property>
  <property fmtid="{D5CDD505-2E9C-101B-9397-08002B2CF9AE}" pid="5" name="MSIP_Label_bffa3880-44e8-458b-8d4d-5acc5ed3d728_Name">
    <vt:lpwstr>bffa3880-44e8-458b-8d4d-5acc5ed3d728</vt:lpwstr>
  </property>
  <property fmtid="{D5CDD505-2E9C-101B-9397-08002B2CF9AE}" pid="6" name="MSIP_Label_bffa3880-44e8-458b-8d4d-5acc5ed3d728_SiteId">
    <vt:lpwstr>2ba9001d-d7f9-43a3-a098-6a927ac715ca</vt:lpwstr>
  </property>
  <property fmtid="{D5CDD505-2E9C-101B-9397-08002B2CF9AE}" pid="7" name="MSIP_Label_bffa3880-44e8-458b-8d4d-5acc5ed3d728_ActionId">
    <vt:lpwstr>56e16d68-1358-45a2-ab0b-01e6d0f7e458</vt:lpwstr>
  </property>
  <property fmtid="{D5CDD505-2E9C-101B-9397-08002B2CF9AE}" pid="8" name="MSIP_Label_bffa3880-44e8-458b-8d4d-5acc5ed3d728_ContentBits">
    <vt:lpwstr>0</vt:lpwstr>
  </property>
  <property fmtid="{D5CDD505-2E9C-101B-9397-08002B2CF9AE}" pid="9" name="ContentTypeId">
    <vt:lpwstr>0x010100675518847CD8574C870A3E8783A9714B</vt:lpwstr>
  </property>
</Properties>
</file>